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4"/>
  </p:sldMasterIdLst>
  <p:notesMasterIdLst>
    <p:notesMasterId r:id="rId33"/>
  </p:notesMasterIdLst>
  <p:sldIdLst>
    <p:sldId id="257" r:id="rId5"/>
    <p:sldId id="10178" r:id="rId6"/>
    <p:sldId id="10179" r:id="rId7"/>
    <p:sldId id="1932" r:id="rId8"/>
    <p:sldId id="265" r:id="rId9"/>
    <p:sldId id="10534" r:id="rId10"/>
    <p:sldId id="10194" r:id="rId11"/>
    <p:sldId id="10181" r:id="rId12"/>
    <p:sldId id="10208" r:id="rId13"/>
    <p:sldId id="261" r:id="rId14"/>
    <p:sldId id="260" r:id="rId15"/>
    <p:sldId id="10233" r:id="rId16"/>
    <p:sldId id="10183" r:id="rId17"/>
    <p:sldId id="10184" r:id="rId18"/>
    <p:sldId id="10230" r:id="rId19"/>
    <p:sldId id="10186" r:id="rId20"/>
    <p:sldId id="10192" r:id="rId21"/>
    <p:sldId id="10209" r:id="rId22"/>
    <p:sldId id="10195" r:id="rId23"/>
    <p:sldId id="10227" r:id="rId24"/>
    <p:sldId id="10538" r:id="rId25"/>
    <p:sldId id="10200" r:id="rId26"/>
    <p:sldId id="10199" r:id="rId27"/>
    <p:sldId id="10537" r:id="rId28"/>
    <p:sldId id="10225" r:id="rId29"/>
    <p:sldId id="10224" r:id="rId30"/>
    <p:sldId id="10229" r:id="rId31"/>
    <p:sldId id="1053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A0B4A14-7F6D-4728-80C5-61C7FF281B6F}">
          <p14:sldIdLst>
            <p14:sldId id="257"/>
            <p14:sldId id="10178"/>
            <p14:sldId id="10179"/>
            <p14:sldId id="1932"/>
            <p14:sldId id="265"/>
            <p14:sldId id="10534"/>
            <p14:sldId id="10194"/>
            <p14:sldId id="10181"/>
            <p14:sldId id="10208"/>
            <p14:sldId id="261"/>
            <p14:sldId id="260"/>
            <p14:sldId id="10233"/>
            <p14:sldId id="10183"/>
            <p14:sldId id="10184"/>
            <p14:sldId id="10230"/>
            <p14:sldId id="10186"/>
            <p14:sldId id="10192"/>
            <p14:sldId id="10209"/>
            <p14:sldId id="10195"/>
            <p14:sldId id="10227"/>
            <p14:sldId id="10538"/>
            <p14:sldId id="10200"/>
            <p14:sldId id="10199"/>
            <p14:sldId id="10537"/>
            <p14:sldId id="10225"/>
            <p14:sldId id="10224"/>
            <p14:sldId id="10229"/>
            <p14:sldId id="1053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Massi" initials="BM" lastIdx="19" clrIdx="0">
    <p:extLst>
      <p:ext uri="{19B8F6BF-5375-455C-9EA6-DF929625EA0E}">
        <p15:presenceInfo xmlns:p15="http://schemas.microsoft.com/office/powerpoint/2012/main" userId="S::bethma@microsoft.com::bd08b5aa-02b2-43fc-b15c-eeea7517ad71" providerId="AD"/>
      </p:ext>
    </p:extLst>
  </p:cmAuthor>
  <p:cmAuthor id="2" name="Christos Matskas" initials="CM" lastIdx="11" clrIdx="1">
    <p:extLst>
      <p:ext uri="{19B8F6BF-5375-455C-9EA6-DF929625EA0E}">
        <p15:presenceInfo xmlns:p15="http://schemas.microsoft.com/office/powerpoint/2012/main" userId="S::chmatsk@microsoft.com::2b548a1b-e0ab-49b8-a683-ebd48b4e7142" providerId="AD"/>
      </p:ext>
    </p:extLst>
  </p:cmAuthor>
  <p:cmAuthor id="3" name="James Montemagno" initials="JM" lastIdx="3" clrIdx="2">
    <p:extLst>
      <p:ext uri="{19B8F6BF-5375-455C-9EA6-DF929625EA0E}">
        <p15:presenceInfo xmlns:p15="http://schemas.microsoft.com/office/powerpoint/2012/main" userId="S::jamont@microsoft.com::e0435849-a140-4c07-8047-7cefab9356ed" providerId="AD"/>
      </p:ext>
    </p:extLst>
  </p:cmAuthor>
  <p:cmAuthor id="4" name="Rajen Kishna" initials="RK" lastIdx="3" clrIdx="3">
    <p:extLst>
      <p:ext uri="{19B8F6BF-5375-455C-9EA6-DF929625EA0E}">
        <p15:presenceInfo xmlns:p15="http://schemas.microsoft.com/office/powerpoint/2012/main" userId="S::rajenki@microsoft.com::cb2617cd-b010-4f29-a12f-c13505cda10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E2068C"/>
    <a:srgbClr val="FFFFFF"/>
    <a:srgbClr val="7FCC27"/>
    <a:srgbClr val="231F20"/>
    <a:srgbClr val="151628"/>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C2131-491A-4AE0-87A7-AC1476E94C5E}" v="4" dt="2019-10-28T21:09:02.9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6" y="108"/>
      </p:cViewPr>
      <p:guideLst/>
    </p:cSldViewPr>
  </p:slideViewPr>
  <p:notesTextViewPr>
    <p:cViewPr>
      <p:scale>
        <a:sx n="1" d="1"/>
        <a:sy n="1" d="1"/>
      </p:scale>
      <p:origin x="0" y="-134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A7C2131-491A-4AE0-87A7-AC1476E94C5E}"/>
    <pc:docChg chg="undo custSel addSld delSld modSld modSection">
      <pc:chgData name="Mariano Sánchez" userId="66ab8c7d175a1c6d" providerId="LiveId" clId="{6A7C2131-491A-4AE0-87A7-AC1476E94C5E}" dt="2019-10-28T21:09:02.971" v="267"/>
      <pc:docMkLst>
        <pc:docMk/>
      </pc:docMkLst>
      <pc:sldChg chg="del">
        <pc:chgData name="Mariano Sánchez" userId="66ab8c7d175a1c6d" providerId="LiveId" clId="{6A7C2131-491A-4AE0-87A7-AC1476E94C5E}" dt="2019-10-16T22:21:54.384" v="106" actId="2696"/>
        <pc:sldMkLst>
          <pc:docMk/>
          <pc:sldMk cId="866261365" sldId="256"/>
        </pc:sldMkLst>
      </pc:sldChg>
      <pc:sldChg chg="modSp modNotesTx">
        <pc:chgData name="Mariano Sánchez" userId="66ab8c7d175a1c6d" providerId="LiveId" clId="{6A7C2131-491A-4AE0-87A7-AC1476E94C5E}" dt="2019-10-17T21:51:37.584" v="265" actId="6549"/>
        <pc:sldMkLst>
          <pc:docMk/>
          <pc:sldMk cId="477504486" sldId="257"/>
        </pc:sldMkLst>
        <pc:spChg chg="mod">
          <ac:chgData name="Mariano Sánchez" userId="66ab8c7d175a1c6d" providerId="LiveId" clId="{6A7C2131-491A-4AE0-87A7-AC1476E94C5E}" dt="2019-10-16T22:21:59.803" v="117" actId="20577"/>
          <ac:spMkLst>
            <pc:docMk/>
            <pc:sldMk cId="477504486" sldId="257"/>
            <ac:spMk id="2" creationId="{839C7298-752B-48BD-843F-683A22D59A7E}"/>
          </ac:spMkLst>
        </pc:spChg>
        <pc:spChg chg="mod">
          <ac:chgData name="Mariano Sánchez" userId="66ab8c7d175a1c6d" providerId="LiveId" clId="{6A7C2131-491A-4AE0-87A7-AC1476E94C5E}" dt="2019-10-16T22:21:49.270" v="105" actId="14100"/>
          <ac:spMkLst>
            <pc:docMk/>
            <pc:sldMk cId="477504486" sldId="257"/>
            <ac:spMk id="3" creationId="{2BA8E374-5793-40F2-A7B7-2D8AB053A278}"/>
          </ac:spMkLst>
        </pc:spChg>
      </pc:sldChg>
      <pc:sldChg chg="modNotesTx">
        <pc:chgData name="Mariano Sánchez" userId="66ab8c7d175a1c6d" providerId="LiveId" clId="{6A7C2131-491A-4AE0-87A7-AC1476E94C5E}" dt="2019-10-16T22:24:07.691" v="123" actId="6549"/>
        <pc:sldMkLst>
          <pc:docMk/>
          <pc:sldMk cId="3756406169" sldId="260"/>
        </pc:sldMkLst>
      </pc:sldChg>
      <pc:sldChg chg="delSp modSp modNotesTx">
        <pc:chgData name="Mariano Sánchez" userId="66ab8c7d175a1c6d" providerId="LiveId" clId="{6A7C2131-491A-4AE0-87A7-AC1476E94C5E}" dt="2019-10-16T22:24:04.406" v="122" actId="6549"/>
        <pc:sldMkLst>
          <pc:docMk/>
          <pc:sldMk cId="2859071109" sldId="261"/>
        </pc:sldMkLst>
        <pc:spChg chg="mod">
          <ac:chgData name="Mariano Sánchez" userId="66ab8c7d175a1c6d" providerId="LiveId" clId="{6A7C2131-491A-4AE0-87A7-AC1476E94C5E}" dt="2019-10-16T16:57:40.575" v="46" actId="20577"/>
          <ac:spMkLst>
            <pc:docMk/>
            <pc:sldMk cId="2859071109" sldId="261"/>
            <ac:spMk id="2" creationId="{89E36756-4ECC-4563-9847-79578B809B5C}"/>
          </ac:spMkLst>
        </pc:spChg>
        <pc:spChg chg="del">
          <ac:chgData name="Mariano Sánchez" userId="66ab8c7d175a1c6d" providerId="LiveId" clId="{6A7C2131-491A-4AE0-87A7-AC1476E94C5E}" dt="2019-10-16T22:23:02.639" v="118" actId="478"/>
          <ac:spMkLst>
            <pc:docMk/>
            <pc:sldMk cId="2859071109" sldId="261"/>
            <ac:spMk id="3" creationId="{A9F08F63-40BD-456E-A5BB-E630C5075355}"/>
          </ac:spMkLst>
        </pc:spChg>
      </pc:sldChg>
      <pc:sldChg chg="del">
        <pc:chgData name="Mariano Sánchez" userId="66ab8c7d175a1c6d" providerId="LiveId" clId="{6A7C2131-491A-4AE0-87A7-AC1476E94C5E}" dt="2019-10-16T16:50:58.226" v="8" actId="2696"/>
        <pc:sldMkLst>
          <pc:docMk/>
          <pc:sldMk cId="1201153778" sldId="1648"/>
        </pc:sldMkLst>
      </pc:sldChg>
      <pc:sldChg chg="modSp">
        <pc:chgData name="Mariano Sánchez" userId="66ab8c7d175a1c6d" providerId="LiveId" clId="{6A7C2131-491A-4AE0-87A7-AC1476E94C5E}" dt="2019-10-16T16:51:13.828" v="41" actId="20577"/>
        <pc:sldMkLst>
          <pc:docMk/>
          <pc:sldMk cId="1106002450" sldId="10181"/>
        </pc:sldMkLst>
        <pc:spChg chg="mod">
          <ac:chgData name="Mariano Sánchez" userId="66ab8c7d175a1c6d" providerId="LiveId" clId="{6A7C2131-491A-4AE0-87A7-AC1476E94C5E}" dt="2019-10-16T16:51:13.828" v="41" actId="20577"/>
          <ac:spMkLst>
            <pc:docMk/>
            <pc:sldMk cId="1106002450" sldId="10181"/>
            <ac:spMk id="2" creationId="{6F20504C-C15B-4B85-88CA-781AD4B14DC8}"/>
          </ac:spMkLst>
        </pc:spChg>
      </pc:sldChg>
      <pc:sldChg chg="delSp modNotesTx">
        <pc:chgData name="Mariano Sánchez" userId="66ab8c7d175a1c6d" providerId="LiveId" clId="{6A7C2131-491A-4AE0-87A7-AC1476E94C5E}" dt="2019-10-16T22:24:20.528" v="124" actId="6549"/>
        <pc:sldMkLst>
          <pc:docMk/>
          <pc:sldMk cId="3182807221" sldId="10183"/>
        </pc:sldMkLst>
        <pc:spChg chg="del">
          <ac:chgData name="Mariano Sánchez" userId="66ab8c7d175a1c6d" providerId="LiveId" clId="{6A7C2131-491A-4AE0-87A7-AC1476E94C5E}" dt="2019-10-16T22:23:08.099" v="119" actId="478"/>
          <ac:spMkLst>
            <pc:docMk/>
            <pc:sldMk cId="3182807221" sldId="10183"/>
            <ac:spMk id="3" creationId="{A9F08F63-40BD-456E-A5BB-E630C5075355}"/>
          </ac:spMkLst>
        </pc:spChg>
      </pc:sldChg>
      <pc:sldChg chg="modNotesTx">
        <pc:chgData name="Mariano Sánchez" userId="66ab8c7d175a1c6d" providerId="LiveId" clId="{6A7C2131-491A-4AE0-87A7-AC1476E94C5E}" dt="2019-10-16T22:24:31.194" v="125" actId="6549"/>
        <pc:sldMkLst>
          <pc:docMk/>
          <pc:sldMk cId="1659237056" sldId="10184"/>
        </pc:sldMkLst>
      </pc:sldChg>
      <pc:sldChg chg="delSp modNotesTx">
        <pc:chgData name="Mariano Sánchez" userId="66ab8c7d175a1c6d" providerId="LiveId" clId="{6A7C2131-491A-4AE0-87A7-AC1476E94C5E}" dt="2019-10-16T22:24:38.752" v="126" actId="6549"/>
        <pc:sldMkLst>
          <pc:docMk/>
          <pc:sldMk cId="2197511558" sldId="10186"/>
        </pc:sldMkLst>
        <pc:spChg chg="del">
          <ac:chgData name="Mariano Sánchez" userId="66ab8c7d175a1c6d" providerId="LiveId" clId="{6A7C2131-491A-4AE0-87A7-AC1476E94C5E}" dt="2019-10-16T22:23:21.059" v="120" actId="478"/>
          <ac:spMkLst>
            <pc:docMk/>
            <pc:sldMk cId="2197511558" sldId="10186"/>
            <ac:spMk id="3" creationId="{A9F08F63-40BD-456E-A5BB-E630C5075355}"/>
          </ac:spMkLst>
        </pc:spChg>
      </pc:sldChg>
      <pc:sldChg chg="del">
        <pc:chgData name="Mariano Sánchez" userId="66ab8c7d175a1c6d" providerId="LiveId" clId="{6A7C2131-491A-4AE0-87A7-AC1476E94C5E}" dt="2019-10-16T16:53:07.739" v="42" actId="2696"/>
        <pc:sldMkLst>
          <pc:docMk/>
          <pc:sldMk cId="3858778018" sldId="10187"/>
        </pc:sldMkLst>
      </pc:sldChg>
      <pc:sldChg chg="del">
        <pc:chgData name="Mariano Sánchez" userId="66ab8c7d175a1c6d" providerId="LiveId" clId="{6A7C2131-491A-4AE0-87A7-AC1476E94C5E}" dt="2019-10-16T16:38:44.614" v="0" actId="2696"/>
        <pc:sldMkLst>
          <pc:docMk/>
          <pc:sldMk cId="300563498" sldId="10188"/>
        </pc:sldMkLst>
      </pc:sldChg>
      <pc:sldChg chg="del">
        <pc:chgData name="Mariano Sánchez" userId="66ab8c7d175a1c6d" providerId="LiveId" clId="{6A7C2131-491A-4AE0-87A7-AC1476E94C5E}" dt="2019-10-16T16:38:49.036" v="3" actId="2696"/>
        <pc:sldMkLst>
          <pc:docMk/>
          <pc:sldMk cId="340206096" sldId="10190"/>
        </pc:sldMkLst>
      </pc:sldChg>
      <pc:sldChg chg="modTransition">
        <pc:chgData name="Mariano Sánchez" userId="66ab8c7d175a1c6d" providerId="LiveId" clId="{6A7C2131-491A-4AE0-87A7-AC1476E94C5E}" dt="2019-10-28T21:09:02.971" v="267"/>
        <pc:sldMkLst>
          <pc:docMk/>
          <pc:sldMk cId="2280736313" sldId="10194"/>
        </pc:sldMkLst>
      </pc:sldChg>
      <pc:sldChg chg="delSp">
        <pc:chgData name="Mariano Sánchez" userId="66ab8c7d175a1c6d" providerId="LiveId" clId="{6A7C2131-491A-4AE0-87A7-AC1476E94C5E}" dt="2019-10-16T22:23:29.114" v="121" actId="478"/>
        <pc:sldMkLst>
          <pc:docMk/>
          <pc:sldMk cId="3917395872" sldId="10195"/>
        </pc:sldMkLst>
        <pc:spChg chg="del">
          <ac:chgData name="Mariano Sánchez" userId="66ab8c7d175a1c6d" providerId="LiveId" clId="{6A7C2131-491A-4AE0-87A7-AC1476E94C5E}" dt="2019-10-16T22:23:29.114" v="121" actId="478"/>
          <ac:spMkLst>
            <pc:docMk/>
            <pc:sldMk cId="3917395872" sldId="10195"/>
            <ac:spMk id="3" creationId="{A9F08F63-40BD-456E-A5BB-E630C5075355}"/>
          </ac:spMkLst>
        </pc:spChg>
      </pc:sldChg>
      <pc:sldChg chg="del">
        <pc:chgData name="Mariano Sánchez" userId="66ab8c7d175a1c6d" providerId="LiveId" clId="{6A7C2131-491A-4AE0-87A7-AC1476E94C5E}" dt="2019-10-16T16:39:00.206" v="4" actId="2696"/>
        <pc:sldMkLst>
          <pc:docMk/>
          <pc:sldMk cId="1681242136" sldId="10196"/>
        </pc:sldMkLst>
      </pc:sldChg>
      <pc:sldChg chg="del">
        <pc:chgData name="Mariano Sánchez" userId="66ab8c7d175a1c6d" providerId="LiveId" clId="{6A7C2131-491A-4AE0-87A7-AC1476E94C5E}" dt="2019-10-16T16:39:00.361" v="6" actId="2696"/>
        <pc:sldMkLst>
          <pc:docMk/>
          <pc:sldMk cId="1560991792" sldId="10198"/>
        </pc:sldMkLst>
      </pc:sldChg>
      <pc:sldChg chg="modNotesTx">
        <pc:chgData name="Mariano Sánchez" userId="66ab8c7d175a1c6d" providerId="LiveId" clId="{6A7C2131-491A-4AE0-87A7-AC1476E94C5E}" dt="2019-10-17T18:15:39.129" v="262" actId="20577"/>
        <pc:sldMkLst>
          <pc:docMk/>
          <pc:sldMk cId="3286680636" sldId="10208"/>
        </pc:sldMkLst>
      </pc:sldChg>
      <pc:sldChg chg="del">
        <pc:chgData name="Mariano Sánchez" userId="66ab8c7d175a1c6d" providerId="LiveId" clId="{6A7C2131-491A-4AE0-87A7-AC1476E94C5E}" dt="2019-10-16T16:39:00.297" v="5" actId="2696"/>
        <pc:sldMkLst>
          <pc:docMk/>
          <pc:sldMk cId="2334748203" sldId="10234"/>
        </pc:sldMkLst>
      </pc:sldChg>
      <pc:sldChg chg="del">
        <pc:chgData name="Mariano Sánchez" userId="66ab8c7d175a1c6d" providerId="LiveId" clId="{6A7C2131-491A-4AE0-87A7-AC1476E94C5E}" dt="2019-10-16T16:50:55.448" v="7" actId="2696"/>
        <pc:sldMkLst>
          <pc:docMk/>
          <pc:sldMk cId="3321570824" sldId="10530"/>
        </pc:sldMkLst>
      </pc:sldChg>
      <pc:sldChg chg="del">
        <pc:chgData name="Mariano Sánchez" userId="66ab8c7d175a1c6d" providerId="LiveId" clId="{6A7C2131-491A-4AE0-87A7-AC1476E94C5E}" dt="2019-10-16T16:38:44.742" v="1" actId="2696"/>
        <pc:sldMkLst>
          <pc:docMk/>
          <pc:sldMk cId="2598509346" sldId="10532"/>
        </pc:sldMkLst>
      </pc:sldChg>
      <pc:sldChg chg="del">
        <pc:chgData name="Mariano Sánchez" userId="66ab8c7d175a1c6d" providerId="LiveId" clId="{6A7C2131-491A-4AE0-87A7-AC1476E94C5E}" dt="2019-10-25T14:35:59.991" v="266" actId="2696"/>
        <pc:sldMkLst>
          <pc:docMk/>
          <pc:sldMk cId="3440578996" sldId="10535"/>
        </pc:sldMkLst>
      </pc:sldChg>
      <pc:sldChg chg="del">
        <pc:chgData name="Mariano Sánchez" userId="66ab8c7d175a1c6d" providerId="LiveId" clId="{6A7C2131-491A-4AE0-87A7-AC1476E94C5E}" dt="2019-10-16T16:38:46.354" v="2" actId="2696"/>
        <pc:sldMkLst>
          <pc:docMk/>
          <pc:sldMk cId="2890334234" sldId="10536"/>
        </pc:sldMkLst>
      </pc:sldChg>
      <pc:sldChg chg="addSp modSp add">
        <pc:chgData name="Mariano Sánchez" userId="66ab8c7d175a1c6d" providerId="LiveId" clId="{6A7C2131-491A-4AE0-87A7-AC1476E94C5E}" dt="2019-10-16T22:29:35.502" v="140" actId="1076"/>
        <pc:sldMkLst>
          <pc:docMk/>
          <pc:sldMk cId="1215188374" sldId="10539"/>
        </pc:sldMkLst>
        <pc:spChg chg="mod">
          <ac:chgData name="Mariano Sánchez" userId="66ab8c7d175a1c6d" providerId="LiveId" clId="{6A7C2131-491A-4AE0-87A7-AC1476E94C5E}" dt="2019-10-16T22:29:17.927" v="136" actId="20577"/>
          <ac:spMkLst>
            <pc:docMk/>
            <pc:sldMk cId="1215188374" sldId="10539"/>
            <ac:spMk id="2" creationId="{6F20504C-C15B-4B85-88CA-781AD4B14DC8}"/>
          </ac:spMkLst>
        </pc:spChg>
        <pc:spChg chg="add mod">
          <ac:chgData name="Mariano Sánchez" userId="66ab8c7d175a1c6d" providerId="LiveId" clId="{6A7C2131-491A-4AE0-87A7-AC1476E94C5E}" dt="2019-10-16T22:29:35.502" v="140" actId="1076"/>
          <ac:spMkLst>
            <pc:docMk/>
            <pc:sldMk cId="1215188374" sldId="10539"/>
            <ac:spMk id="3" creationId="{0985DC1F-4854-4BDB-9B83-0A7B96D20979}"/>
          </ac:spMkLst>
        </pc:spChg>
      </pc:sldChg>
      <pc:sldMasterChg chg="delSldLayout">
        <pc:chgData name="Mariano Sánchez" userId="66ab8c7d175a1c6d" providerId="LiveId" clId="{6A7C2131-491A-4AE0-87A7-AC1476E94C5E}" dt="2019-10-16T16:50:58.230" v="9" actId="2696"/>
        <pc:sldMasterMkLst>
          <pc:docMk/>
          <pc:sldMasterMk cId="3593001564" sldId="2147483715"/>
        </pc:sldMasterMkLst>
        <pc:sldLayoutChg chg="del">
          <pc:chgData name="Mariano Sánchez" userId="66ab8c7d175a1c6d" providerId="LiveId" clId="{6A7C2131-491A-4AE0-87A7-AC1476E94C5E}" dt="2019-10-16T16:50:58.230" v="9" actId="2696"/>
          <pc:sldLayoutMkLst>
            <pc:docMk/>
            <pc:sldMasterMk cId="3593001564" sldId="2147483715"/>
            <pc:sldLayoutMk cId="598945394" sldId="2147483757"/>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svg"/><Relationship Id="rId1" Type="http://schemas.openxmlformats.org/officeDocument/2006/relationships/image" Target="../media/image73.png"/><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diagrams/_rels/data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ata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5" Type="http://schemas.openxmlformats.org/officeDocument/2006/relationships/image" Target="../media/image95.svg"/><Relationship Id="rId4" Type="http://schemas.openxmlformats.org/officeDocument/2006/relationships/image" Target="../media/image94.png"/></Relationships>
</file>

<file path=ppt/diagrams/_rels/data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svg"/><Relationship Id="rId1"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svg"/><Relationship Id="rId1" Type="http://schemas.openxmlformats.org/officeDocument/2006/relationships/image" Target="../media/image79.png"/><Relationship Id="rId6" Type="http://schemas.openxmlformats.org/officeDocument/2006/relationships/image" Target="../media/image78.svg"/><Relationship Id="rId5" Type="http://schemas.openxmlformats.org/officeDocument/2006/relationships/image" Target="../media/image81.png"/><Relationship Id="rId4" Type="http://schemas.openxmlformats.org/officeDocument/2006/relationships/image" Target="../media/image7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3.svg"/><Relationship Id="rId1" Type="http://schemas.openxmlformats.org/officeDocument/2006/relationships/image" Target="../media/image88.png"/><Relationship Id="rId6" Type="http://schemas.openxmlformats.org/officeDocument/2006/relationships/image" Target="../media/image87.svg"/><Relationship Id="rId5" Type="http://schemas.openxmlformats.org/officeDocument/2006/relationships/image" Target="../media/image90.png"/><Relationship Id="rId4" Type="http://schemas.openxmlformats.org/officeDocument/2006/relationships/image" Target="../media/image8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svg"/><Relationship Id="rId1" Type="http://schemas.openxmlformats.org/officeDocument/2006/relationships/image" Target="../media/image91.png"/><Relationship Id="rId5" Type="http://schemas.openxmlformats.org/officeDocument/2006/relationships/image" Target="../media/image95.svg"/><Relationship Id="rId4" Type="http://schemas.openxmlformats.org/officeDocument/2006/relationships/image" Target="../media/image9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7.svg"/><Relationship Id="rId1" Type="http://schemas.openxmlformats.org/officeDocument/2006/relationships/image" Target="../media/image102.png"/><Relationship Id="rId6" Type="http://schemas.openxmlformats.org/officeDocument/2006/relationships/image" Target="../media/image101.svg"/><Relationship Id="rId5" Type="http://schemas.openxmlformats.org/officeDocument/2006/relationships/image" Target="../media/image104.png"/><Relationship Id="rId4" Type="http://schemas.openxmlformats.org/officeDocument/2006/relationships/image" Target="../media/image9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6.svg"/><Relationship Id="rId1" Type="http://schemas.openxmlformats.org/officeDocument/2006/relationships/image" Target="../media/image105.png"/><Relationship Id="rId5" Type="http://schemas.openxmlformats.org/officeDocument/2006/relationships/image" Target="../media/image109.png"/><Relationship Id="rId4" Type="http://schemas.openxmlformats.org/officeDocument/2006/relationships/image" Target="../media/image108.svg"/></Relationships>
</file>

<file path=ppt/diagrams/colors1.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coloredoutline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b="1"/>
            <a:t>gRPC</a:t>
          </a:r>
          <a:endParaRPr lang="en-US"/>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High performance contract-based RPC services with .NET</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CF5E25AE-A5BB-430F-82AC-2B0012ACF3FA}">
      <dgm:prSet custT="1"/>
      <dgm:spPr/>
      <dgm:t>
        <a:bodyPr/>
        <a:lstStyle/>
        <a:p>
          <a:pPr>
            <a:lnSpc>
              <a:spcPct val="100000"/>
            </a:lnSpc>
          </a:pPr>
          <a:r>
            <a:rPr lang="en-US" sz="1800" dirty="0"/>
            <a:t>Works across many languages and platforms</a:t>
          </a:r>
        </a:p>
      </dgm:t>
    </dgm:pt>
    <dgm:pt modelId="{28A15A23-9E36-4FFC-BC52-6A7B03ED1A91}" type="parTrans" cxnId="{179C2961-C279-4A00-82DA-1B0EC49ED1E4}">
      <dgm:prSet/>
      <dgm:spPr/>
      <dgm:t>
        <a:bodyPr/>
        <a:lstStyle/>
        <a:p>
          <a:endParaRPr lang="en-US"/>
        </a:p>
      </dgm:t>
    </dgm:pt>
    <dgm:pt modelId="{0ED87883-5CF3-44AE-A568-FDFE6E590E26}" type="sibTrans" cxnId="{179C2961-C279-4A00-82DA-1B0EC49ED1E4}">
      <dgm:prSet/>
      <dgm:spPr/>
      <dgm:t>
        <a:bodyPr/>
        <a:lstStyle/>
        <a:p>
          <a:endParaRPr lang="en-US"/>
        </a:p>
      </dgm:t>
    </dgm:pt>
    <dgm:pt modelId="{67F137F0-0861-4730-A18A-4A28AA614CF0}">
      <dgm:prSet/>
      <dgm:spPr/>
      <dgm:t>
        <a:bodyPr/>
        <a:lstStyle/>
        <a:p>
          <a:pPr>
            <a:lnSpc>
              <a:spcPct val="100000"/>
            </a:lnSpc>
            <a:defRPr b="1"/>
          </a:pPr>
          <a:r>
            <a:rPr lang="en-US" b="1"/>
            <a:t>Worker Service </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dirty="0"/>
            <a:t>Starting point for long running back processes like Windows Server or Linux daemon</a:t>
          </a:r>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559C5B8-D71A-4FF5-A9C5-871F268EB9C9}">
      <dgm:prSet custT="1"/>
      <dgm:spPr/>
      <dgm:t>
        <a:bodyPr/>
        <a:lstStyle/>
        <a:p>
          <a:pPr>
            <a:lnSpc>
              <a:spcPct val="100000"/>
            </a:lnSpc>
          </a:pPr>
          <a:r>
            <a:rPr lang="en-US" sz="1800"/>
            <a:t>Producing or consuming messages from a message queue</a:t>
          </a:r>
        </a:p>
      </dgm:t>
    </dgm:pt>
    <dgm:pt modelId="{FD846F35-4B8E-4794-90D0-B4D0AC4694B2}" type="parTrans" cxnId="{25634592-6852-4661-A08E-448CD3AF7CB2}">
      <dgm:prSet/>
      <dgm:spPr/>
      <dgm:t>
        <a:bodyPr/>
        <a:lstStyle/>
        <a:p>
          <a:endParaRPr lang="en-US"/>
        </a:p>
      </dgm:t>
    </dgm:pt>
    <dgm:pt modelId="{2586A799-F5EB-46D6-9120-4BE236E6CD02}" type="sibTrans" cxnId="{25634592-6852-4661-A08E-448CD3AF7CB2}">
      <dgm:prSet/>
      <dgm:spPr/>
      <dgm:t>
        <a:bodyPr/>
        <a:lstStyle/>
        <a:p>
          <a:endParaRPr lang="en-US"/>
        </a:p>
      </dgm:t>
    </dgm:pt>
    <dgm:pt modelId="{EA203C3A-5990-44D0-9611-1E5677D06D91}">
      <dgm:prSet/>
      <dgm:spPr/>
      <dgm:t>
        <a:bodyPr/>
        <a:lstStyle/>
        <a:p>
          <a:pPr>
            <a:lnSpc>
              <a:spcPct val="100000"/>
            </a:lnSpc>
            <a:defRPr b="1"/>
          </a:pPr>
          <a:r>
            <a:rPr lang="en-US" b="1"/>
            <a:t>Web API’s + Identity</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Add security and authentication to Web API’s</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peat"/>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ars"/>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179C2961-C279-4A00-82DA-1B0EC49ED1E4}" srcId="{19BB3F95-D56C-4C8F-9038-DCC33C707FA8}" destId="{CF5E25AE-A5BB-430F-82AC-2B0012ACF3FA}" srcOrd="1" destOrd="0" parTransId="{28A15A23-9E36-4FFC-BC52-6A7B03ED1A91}" sibTransId="{0ED87883-5CF3-44AE-A568-FDFE6E590E26}"/>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C2E9D6D-D64B-42F7-81A4-C9786ADAAAB4}" type="presOf" srcId="{E559C5B8-D71A-4FF5-A9C5-871F268EB9C9}" destId="{C4314E91-502A-49BB-A666-DB71DA15901A}" srcOrd="0" destOrd="1" presId="urn:microsoft.com/office/officeart/2018/5/layout/CenteredIconLabelDescriptionList"/>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25634592-6852-4661-A08E-448CD3AF7CB2}" srcId="{67F137F0-0861-4730-A18A-4A28AA614CF0}" destId="{E559C5B8-D71A-4FF5-A9C5-871F268EB9C9}" srcOrd="1" destOrd="0" parTransId="{FD846F35-4B8E-4794-90D0-B4D0AC4694B2}" sibTransId="{2586A799-F5EB-46D6-9120-4BE236E6CD02}"/>
    <dgm:cxn modelId="{6143D4B1-2660-4792-A96D-5232CCAE27F6}" type="presOf" srcId="{CF5E25AE-A5BB-430F-82AC-2B0012ACF3FA}" destId="{AD202792-16B7-448B-ABA7-ADB9343E4B9C}" srcOrd="0" destOrd="1"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F351C8-DD81-4411-AD2F-27D6A62B61B4}"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19BB3F95-D56C-4C8F-9038-DCC33C707FA8}">
      <dgm:prSet/>
      <dgm:spPr/>
      <dgm:t>
        <a:bodyPr/>
        <a:lstStyle/>
        <a:p>
          <a:pPr>
            <a:lnSpc>
              <a:spcPct val="100000"/>
            </a:lnSpc>
            <a:defRPr b="1"/>
          </a:pPr>
          <a:r>
            <a:rPr lang="en-US"/>
            <a:t>Safe</a:t>
          </a:r>
        </a:p>
      </dgm:t>
    </dgm:pt>
    <dgm:pt modelId="{AFBC259B-CBBC-43AD-BB0F-922648996669}" type="parTrans" cxnId="{94A57F4B-98F3-4BBB-AFD7-DFBD6E7D46EC}">
      <dgm:prSet/>
      <dgm:spPr/>
      <dgm:t>
        <a:bodyPr/>
        <a:lstStyle/>
        <a:p>
          <a:endParaRPr lang="en-US"/>
        </a:p>
      </dgm:t>
    </dgm:pt>
    <dgm:pt modelId="{40A6F2F3-5FAE-4D71-BBFA-EDDEFC9A922D}" type="sibTrans" cxnId="{94A57F4B-98F3-4BBB-AFD7-DFBD6E7D46EC}">
      <dgm:prSet/>
      <dgm:spPr/>
      <dgm:t>
        <a:bodyPr/>
        <a:lstStyle/>
        <a:p>
          <a:endParaRPr lang="en-US"/>
        </a:p>
      </dgm:t>
    </dgm:pt>
    <dgm:pt modelId="{94CF32B8-E844-4510-88F9-D2558AE906EF}">
      <dgm:prSet custT="1"/>
      <dgm:spPr/>
      <dgm:t>
        <a:bodyPr/>
        <a:lstStyle/>
        <a:p>
          <a:pPr>
            <a:lnSpc>
              <a:spcPct val="100000"/>
            </a:lnSpc>
          </a:pPr>
          <a:r>
            <a:rPr lang="en-US" sz="1800"/>
            <a:t>Nullable and non-nullable reference types help you write safer code</a:t>
          </a:r>
        </a:p>
        <a:p>
          <a:pPr>
            <a:lnSpc>
              <a:spcPct val="100000"/>
            </a:lnSpc>
          </a:pPr>
          <a:r>
            <a:rPr lang="en-US" sz="1800"/>
            <a:t>Declare your intent more clearly</a:t>
          </a:r>
        </a:p>
      </dgm:t>
    </dgm:pt>
    <dgm:pt modelId="{99C1599A-433E-4D45-B141-C299E1D30B2A}" type="parTrans" cxnId="{02C2D0DD-3B8D-4303-9219-820FEF5A0F4F}">
      <dgm:prSet/>
      <dgm:spPr/>
      <dgm:t>
        <a:bodyPr/>
        <a:lstStyle/>
        <a:p>
          <a:endParaRPr lang="en-US"/>
        </a:p>
      </dgm:t>
    </dgm:pt>
    <dgm:pt modelId="{06999F3B-16C7-4589-A8C1-A08274E03DBD}" type="sibTrans" cxnId="{02C2D0DD-3B8D-4303-9219-820FEF5A0F4F}">
      <dgm:prSet/>
      <dgm:spPr/>
      <dgm:t>
        <a:bodyPr/>
        <a:lstStyle/>
        <a:p>
          <a:endParaRPr lang="en-US"/>
        </a:p>
      </dgm:t>
    </dgm:pt>
    <dgm:pt modelId="{67F137F0-0861-4730-A18A-4A28AA614CF0}">
      <dgm:prSet/>
      <dgm:spPr/>
      <dgm:t>
        <a:bodyPr/>
        <a:lstStyle/>
        <a:p>
          <a:pPr>
            <a:lnSpc>
              <a:spcPct val="100000"/>
            </a:lnSpc>
            <a:defRPr b="1"/>
          </a:pPr>
          <a:r>
            <a:rPr lang="en-US" b="1"/>
            <a:t>Modern</a:t>
          </a:r>
          <a:endParaRPr lang="en-US"/>
        </a:p>
      </dgm:t>
    </dgm:pt>
    <dgm:pt modelId="{010DE67E-772C-49BF-9B71-98C59A2286C1}" type="parTrans" cxnId="{B17EF5CF-BB78-46CB-8063-19BC38E1913C}">
      <dgm:prSet/>
      <dgm:spPr/>
      <dgm:t>
        <a:bodyPr/>
        <a:lstStyle/>
        <a:p>
          <a:endParaRPr lang="en-US"/>
        </a:p>
      </dgm:t>
    </dgm:pt>
    <dgm:pt modelId="{B6E9E971-2988-413A-9D4B-EE84D43435D6}" type="sibTrans" cxnId="{B17EF5CF-BB78-46CB-8063-19BC38E1913C}">
      <dgm:prSet/>
      <dgm:spPr/>
      <dgm:t>
        <a:bodyPr/>
        <a:lstStyle/>
        <a:p>
          <a:endParaRPr lang="en-US"/>
        </a:p>
      </dgm:t>
    </dgm:pt>
    <dgm:pt modelId="{F2BB9BEF-5CAF-4074-AD59-EAD4D50D23A9}">
      <dgm:prSet custT="1"/>
      <dgm:spPr/>
      <dgm:t>
        <a:bodyPr/>
        <a:lstStyle/>
        <a:p>
          <a:pPr>
            <a:lnSpc>
              <a:spcPct val="100000"/>
            </a:lnSpc>
          </a:pPr>
          <a:r>
            <a:rPr lang="en-US" sz="1800"/>
            <a:t>Async streams for modern workloads like cloud &amp; IoT communication</a:t>
          </a:r>
        </a:p>
        <a:p>
          <a:pPr>
            <a:lnSpc>
              <a:spcPct val="100000"/>
            </a:lnSpc>
          </a:pPr>
          <a:r>
            <a:rPr lang="en-US" sz="1800"/>
            <a:t>Easily work with cloud scale datasets using indexes and ranges</a:t>
          </a:r>
        </a:p>
        <a:p>
          <a:pPr>
            <a:lnSpc>
              <a:spcPct val="100000"/>
            </a:lnSpc>
          </a:pPr>
          <a:endParaRPr lang="en-US" sz="1800"/>
        </a:p>
        <a:p>
          <a:pPr>
            <a:lnSpc>
              <a:spcPct val="100000"/>
            </a:lnSpc>
          </a:pPr>
          <a:endParaRPr lang="en-US" sz="1800"/>
        </a:p>
      </dgm:t>
    </dgm:pt>
    <dgm:pt modelId="{13CA512B-E42C-4384-8EBC-84C732231BFA}" type="parTrans" cxnId="{7668521E-41E3-4CAF-9FCA-350655A9D35F}">
      <dgm:prSet/>
      <dgm:spPr/>
      <dgm:t>
        <a:bodyPr/>
        <a:lstStyle/>
        <a:p>
          <a:endParaRPr lang="en-US"/>
        </a:p>
      </dgm:t>
    </dgm:pt>
    <dgm:pt modelId="{D8600B38-7DE1-4960-995E-B8960EB1CDCC}" type="sibTrans" cxnId="{7668521E-41E3-4CAF-9FCA-350655A9D35F}">
      <dgm:prSet/>
      <dgm:spPr/>
      <dgm:t>
        <a:bodyPr/>
        <a:lstStyle/>
        <a:p>
          <a:endParaRPr lang="en-US"/>
        </a:p>
      </dgm:t>
    </dgm:pt>
    <dgm:pt modelId="{EA203C3A-5990-44D0-9611-1E5677D06D91}">
      <dgm:prSet/>
      <dgm:spPr/>
      <dgm:t>
        <a:bodyPr/>
        <a:lstStyle/>
        <a:p>
          <a:pPr>
            <a:lnSpc>
              <a:spcPct val="100000"/>
            </a:lnSpc>
            <a:defRPr b="1"/>
          </a:pPr>
          <a:r>
            <a:rPr lang="en-US" b="1"/>
            <a:t>Productive</a:t>
          </a:r>
          <a:endParaRPr lang="en-US"/>
        </a:p>
      </dgm:t>
    </dgm:pt>
    <dgm:pt modelId="{BCD2B74A-689D-44FF-9828-AB5D96884580}" type="parTrans" cxnId="{37330245-8832-4086-ABBC-F3F2DC7AD0C6}">
      <dgm:prSet/>
      <dgm:spPr/>
      <dgm:t>
        <a:bodyPr/>
        <a:lstStyle/>
        <a:p>
          <a:endParaRPr lang="en-US"/>
        </a:p>
      </dgm:t>
    </dgm:pt>
    <dgm:pt modelId="{D9EF451F-4410-4CCE-ACAC-C0BD6F3E140E}" type="sibTrans" cxnId="{37330245-8832-4086-ABBC-F3F2DC7AD0C6}">
      <dgm:prSet/>
      <dgm:spPr/>
      <dgm:t>
        <a:bodyPr/>
        <a:lstStyle/>
        <a:p>
          <a:endParaRPr lang="en-US"/>
        </a:p>
      </dgm:t>
    </dgm:pt>
    <dgm:pt modelId="{3D096697-1075-4A12-9A0D-86D1845FFBC2}">
      <dgm:prSet custT="1"/>
      <dgm:spPr/>
      <dgm:t>
        <a:bodyPr/>
        <a:lstStyle/>
        <a:p>
          <a:pPr>
            <a:lnSpc>
              <a:spcPct val="100000"/>
            </a:lnSpc>
          </a:pPr>
          <a:r>
            <a:rPr lang="en-US" sz="1800"/>
            <a:t>Write less code using patterns</a:t>
          </a:r>
        </a:p>
        <a:p>
          <a:pPr>
            <a:lnSpc>
              <a:spcPct val="100000"/>
            </a:lnSpc>
          </a:pPr>
          <a:r>
            <a:rPr lang="en-US" sz="1800"/>
            <a:t>Protect data with readonly members</a:t>
          </a:r>
        </a:p>
        <a:p>
          <a:pPr>
            <a:lnSpc>
              <a:spcPct val="100000"/>
            </a:lnSpc>
          </a:pPr>
          <a:r>
            <a:rPr lang="en-US" sz="1800"/>
            <a:t>Improved using statements for resource management</a:t>
          </a:r>
        </a:p>
      </dgm:t>
    </dgm:pt>
    <dgm:pt modelId="{DA81091C-BE4B-4115-AC12-853CE82D5B52}" type="parTrans" cxnId="{8B4FFE30-9DCB-4728-AEA8-6F3520D8591E}">
      <dgm:prSet/>
      <dgm:spPr/>
      <dgm:t>
        <a:bodyPr/>
        <a:lstStyle/>
        <a:p>
          <a:endParaRPr lang="en-US"/>
        </a:p>
      </dgm:t>
    </dgm:pt>
    <dgm:pt modelId="{15ECF9F8-D107-4C4C-B795-B680BDA18C0A}" type="sibTrans" cxnId="{8B4FFE30-9DCB-4728-AEA8-6F3520D8591E}">
      <dgm:prSet/>
      <dgm:spPr/>
      <dgm:t>
        <a:bodyPr/>
        <a:lstStyle/>
        <a:p>
          <a:endParaRPr lang="en-US"/>
        </a:p>
      </dgm:t>
    </dgm:pt>
    <dgm:pt modelId="{D7F6449F-4745-498B-B5A8-032A1DB0D812}" type="pres">
      <dgm:prSet presAssocID="{41F351C8-DD81-4411-AD2F-27D6A62B61B4}" presName="root" presStyleCnt="0">
        <dgm:presLayoutVars>
          <dgm:dir/>
          <dgm:resizeHandles val="exact"/>
        </dgm:presLayoutVars>
      </dgm:prSet>
      <dgm:spPr/>
    </dgm:pt>
    <dgm:pt modelId="{A44D9267-50DC-4F6A-A0C2-6D0F623553A9}" type="pres">
      <dgm:prSet presAssocID="{19BB3F95-D56C-4C8F-9038-DCC33C707FA8}" presName="compNode" presStyleCnt="0"/>
      <dgm:spPr/>
    </dgm:pt>
    <dgm:pt modelId="{B5AE4981-635C-4F9C-ADCD-D5894E27B57D}" type="pres">
      <dgm:prSet presAssocID="{19BB3F95-D56C-4C8F-9038-DCC33C707FA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fe ring"/>
        </a:ext>
      </dgm:extLst>
    </dgm:pt>
    <dgm:pt modelId="{E52A03F8-0EF6-4A37-8D81-B5372ED7A902}" type="pres">
      <dgm:prSet presAssocID="{19BB3F95-D56C-4C8F-9038-DCC33C707FA8}" presName="iconSpace" presStyleCnt="0"/>
      <dgm:spPr/>
    </dgm:pt>
    <dgm:pt modelId="{CE8BBC9A-2DE0-42CF-AA3C-BA9A1A83921B}" type="pres">
      <dgm:prSet presAssocID="{19BB3F95-D56C-4C8F-9038-DCC33C707FA8}" presName="parTx" presStyleLbl="revTx" presStyleIdx="0" presStyleCnt="6">
        <dgm:presLayoutVars>
          <dgm:chMax val="0"/>
          <dgm:chPref val="0"/>
        </dgm:presLayoutVars>
      </dgm:prSet>
      <dgm:spPr/>
    </dgm:pt>
    <dgm:pt modelId="{A1458742-2DCA-4A59-9DA9-018B17709905}" type="pres">
      <dgm:prSet presAssocID="{19BB3F95-D56C-4C8F-9038-DCC33C707FA8}" presName="txSpace" presStyleCnt="0"/>
      <dgm:spPr/>
    </dgm:pt>
    <dgm:pt modelId="{AD202792-16B7-448B-ABA7-ADB9343E4B9C}" type="pres">
      <dgm:prSet presAssocID="{19BB3F95-D56C-4C8F-9038-DCC33C707FA8}" presName="desTx" presStyleLbl="revTx" presStyleIdx="1" presStyleCnt="6">
        <dgm:presLayoutVars/>
      </dgm:prSet>
      <dgm:spPr/>
    </dgm:pt>
    <dgm:pt modelId="{745C60C5-609A-4DE5-8429-E10B48EE024F}" type="pres">
      <dgm:prSet presAssocID="{40A6F2F3-5FAE-4D71-BBFA-EDDEFC9A922D}" presName="sibTrans" presStyleCnt="0"/>
      <dgm:spPr/>
    </dgm:pt>
    <dgm:pt modelId="{14BFD299-8A6A-4747-B55C-30785C36D064}" type="pres">
      <dgm:prSet presAssocID="{67F137F0-0861-4730-A18A-4A28AA614CF0}" presName="compNode" presStyleCnt="0"/>
      <dgm:spPr/>
    </dgm:pt>
    <dgm:pt modelId="{0CDF11CB-23FE-4AF6-90C0-A4F39B25DD2F}" type="pres">
      <dgm:prSet presAssocID="{67F137F0-0861-4730-A18A-4A28AA614CF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ghtning bolt"/>
        </a:ext>
      </dgm:extLst>
    </dgm:pt>
    <dgm:pt modelId="{FF19CA36-2609-4B19-A3F1-B4FD3930C24F}" type="pres">
      <dgm:prSet presAssocID="{67F137F0-0861-4730-A18A-4A28AA614CF0}" presName="iconSpace" presStyleCnt="0"/>
      <dgm:spPr/>
    </dgm:pt>
    <dgm:pt modelId="{841EA248-54F2-49A4-AA63-4F829E21A73A}" type="pres">
      <dgm:prSet presAssocID="{67F137F0-0861-4730-A18A-4A28AA614CF0}" presName="parTx" presStyleLbl="revTx" presStyleIdx="2" presStyleCnt="6">
        <dgm:presLayoutVars>
          <dgm:chMax val="0"/>
          <dgm:chPref val="0"/>
        </dgm:presLayoutVars>
      </dgm:prSet>
      <dgm:spPr/>
    </dgm:pt>
    <dgm:pt modelId="{44BF9354-97AD-4320-93E9-565FFD94DA74}" type="pres">
      <dgm:prSet presAssocID="{67F137F0-0861-4730-A18A-4A28AA614CF0}" presName="txSpace" presStyleCnt="0"/>
      <dgm:spPr/>
    </dgm:pt>
    <dgm:pt modelId="{C4314E91-502A-49BB-A666-DB71DA15901A}" type="pres">
      <dgm:prSet presAssocID="{67F137F0-0861-4730-A18A-4A28AA614CF0}" presName="desTx" presStyleLbl="revTx" presStyleIdx="3" presStyleCnt="6">
        <dgm:presLayoutVars/>
      </dgm:prSet>
      <dgm:spPr/>
    </dgm:pt>
    <dgm:pt modelId="{2301A700-991F-4AC6-81F4-2A016BCB80D1}" type="pres">
      <dgm:prSet presAssocID="{B6E9E971-2988-413A-9D4B-EE84D43435D6}" presName="sibTrans" presStyleCnt="0"/>
      <dgm:spPr/>
    </dgm:pt>
    <dgm:pt modelId="{16C7D8AE-FECB-4178-B1C3-135CD6035797}" type="pres">
      <dgm:prSet presAssocID="{EA203C3A-5990-44D0-9611-1E5677D06D91}" presName="compNode" presStyleCnt="0"/>
      <dgm:spPr/>
    </dgm:pt>
    <dgm:pt modelId="{7E85110C-8150-4D35-A74F-599976EDDF22}" type="pres">
      <dgm:prSet presAssocID="{EA203C3A-5990-44D0-9611-1E5677D06D91}"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ightbulb and gear"/>
        </a:ext>
      </dgm:extLst>
    </dgm:pt>
    <dgm:pt modelId="{A9695D70-CC88-4725-99F9-426E0DF230D9}" type="pres">
      <dgm:prSet presAssocID="{EA203C3A-5990-44D0-9611-1E5677D06D91}" presName="iconSpace" presStyleCnt="0"/>
      <dgm:spPr/>
    </dgm:pt>
    <dgm:pt modelId="{99EB4711-9DC8-4A42-8DC1-572883D1E5D4}" type="pres">
      <dgm:prSet presAssocID="{EA203C3A-5990-44D0-9611-1E5677D06D91}" presName="parTx" presStyleLbl="revTx" presStyleIdx="4" presStyleCnt="6">
        <dgm:presLayoutVars>
          <dgm:chMax val="0"/>
          <dgm:chPref val="0"/>
        </dgm:presLayoutVars>
      </dgm:prSet>
      <dgm:spPr/>
    </dgm:pt>
    <dgm:pt modelId="{747B32C1-A07A-4CE2-9A5D-CCFB755153BB}" type="pres">
      <dgm:prSet presAssocID="{EA203C3A-5990-44D0-9611-1E5677D06D91}" presName="txSpace" presStyleCnt="0"/>
      <dgm:spPr/>
    </dgm:pt>
    <dgm:pt modelId="{3D81694F-76DD-49A0-91C1-DB4789E7C715}" type="pres">
      <dgm:prSet presAssocID="{EA203C3A-5990-44D0-9611-1E5677D06D91}" presName="desTx" presStyleLbl="revTx" presStyleIdx="5" presStyleCnt="6">
        <dgm:presLayoutVars/>
      </dgm:prSet>
      <dgm:spPr/>
    </dgm:pt>
  </dgm:ptLst>
  <dgm:cxnLst>
    <dgm:cxn modelId="{7668521E-41E3-4CAF-9FCA-350655A9D35F}" srcId="{67F137F0-0861-4730-A18A-4A28AA614CF0}" destId="{F2BB9BEF-5CAF-4074-AD59-EAD4D50D23A9}" srcOrd="0" destOrd="0" parTransId="{13CA512B-E42C-4384-8EBC-84C732231BFA}" sibTransId="{D8600B38-7DE1-4960-995E-B8960EB1CDCC}"/>
    <dgm:cxn modelId="{8B4FFE30-9DCB-4728-AEA8-6F3520D8591E}" srcId="{EA203C3A-5990-44D0-9611-1E5677D06D91}" destId="{3D096697-1075-4A12-9A0D-86D1845FFBC2}" srcOrd="0" destOrd="0" parTransId="{DA81091C-BE4B-4115-AC12-853CE82D5B52}" sibTransId="{15ECF9F8-D107-4C4C-B795-B680BDA18C0A}"/>
    <dgm:cxn modelId="{D0EC8E3E-D9BA-47B3-91B0-147183E5E4C3}" type="presOf" srcId="{67F137F0-0861-4730-A18A-4A28AA614CF0}" destId="{841EA248-54F2-49A4-AA63-4F829E21A73A}" srcOrd="0" destOrd="0" presId="urn:microsoft.com/office/officeart/2018/5/layout/CenteredIconLabelDescriptionList"/>
    <dgm:cxn modelId="{37330245-8832-4086-ABBC-F3F2DC7AD0C6}" srcId="{41F351C8-DD81-4411-AD2F-27D6A62B61B4}" destId="{EA203C3A-5990-44D0-9611-1E5677D06D91}" srcOrd="2" destOrd="0" parTransId="{BCD2B74A-689D-44FF-9828-AB5D96884580}" sibTransId="{D9EF451F-4410-4CCE-ACAC-C0BD6F3E140E}"/>
    <dgm:cxn modelId="{61FE0C48-C8D7-4616-A2B7-05E904CF4493}" type="presOf" srcId="{3D096697-1075-4A12-9A0D-86D1845FFBC2}" destId="{3D81694F-76DD-49A0-91C1-DB4789E7C715}" srcOrd="0" destOrd="0" presId="urn:microsoft.com/office/officeart/2018/5/layout/CenteredIconLabelDescriptionList"/>
    <dgm:cxn modelId="{94A57F4B-98F3-4BBB-AFD7-DFBD6E7D46EC}" srcId="{41F351C8-DD81-4411-AD2F-27D6A62B61B4}" destId="{19BB3F95-D56C-4C8F-9038-DCC33C707FA8}" srcOrd="0" destOrd="0" parTransId="{AFBC259B-CBBC-43AD-BB0F-922648996669}" sibTransId="{40A6F2F3-5FAE-4D71-BBFA-EDDEFC9A922D}"/>
    <dgm:cxn modelId="{6F094C57-FB7B-4184-8D07-32BCA5EF5999}" type="presOf" srcId="{41F351C8-DD81-4411-AD2F-27D6A62B61B4}" destId="{D7F6449F-4745-498B-B5A8-032A1DB0D812}" srcOrd="0" destOrd="0" presId="urn:microsoft.com/office/officeart/2018/5/layout/CenteredIconLabelDescriptionList"/>
    <dgm:cxn modelId="{A2E8DE86-7320-47F1-A8E7-E22DE015B99E}" type="presOf" srcId="{EA203C3A-5990-44D0-9611-1E5677D06D91}" destId="{99EB4711-9DC8-4A42-8DC1-572883D1E5D4}" srcOrd="0" destOrd="0" presId="urn:microsoft.com/office/officeart/2018/5/layout/CenteredIconLabelDescriptionList"/>
    <dgm:cxn modelId="{B19F8F8C-6C59-47F8-8593-401337B7B40E}" type="presOf" srcId="{94CF32B8-E844-4510-88F9-D2558AE906EF}" destId="{AD202792-16B7-448B-ABA7-ADB9343E4B9C}" srcOrd="0" destOrd="0" presId="urn:microsoft.com/office/officeart/2018/5/layout/CenteredIconLabelDescriptionList"/>
    <dgm:cxn modelId="{CB8606B9-4D12-4F6F-894D-26CA46E03F29}" type="presOf" srcId="{19BB3F95-D56C-4C8F-9038-DCC33C707FA8}" destId="{CE8BBC9A-2DE0-42CF-AA3C-BA9A1A83921B}" srcOrd="0" destOrd="0" presId="urn:microsoft.com/office/officeart/2018/5/layout/CenteredIconLabelDescriptionList"/>
    <dgm:cxn modelId="{B17EF5CF-BB78-46CB-8063-19BC38E1913C}" srcId="{41F351C8-DD81-4411-AD2F-27D6A62B61B4}" destId="{67F137F0-0861-4730-A18A-4A28AA614CF0}" srcOrd="1" destOrd="0" parTransId="{010DE67E-772C-49BF-9B71-98C59A2286C1}" sibTransId="{B6E9E971-2988-413A-9D4B-EE84D43435D6}"/>
    <dgm:cxn modelId="{02C2D0DD-3B8D-4303-9219-820FEF5A0F4F}" srcId="{19BB3F95-D56C-4C8F-9038-DCC33C707FA8}" destId="{94CF32B8-E844-4510-88F9-D2558AE906EF}" srcOrd="0" destOrd="0" parTransId="{99C1599A-433E-4D45-B141-C299E1D30B2A}" sibTransId="{06999F3B-16C7-4589-A8C1-A08274E03DBD}"/>
    <dgm:cxn modelId="{8B5DE1F9-C1EA-46F4-A2C8-27BAC1E9D720}" type="presOf" srcId="{F2BB9BEF-5CAF-4074-AD59-EAD4D50D23A9}" destId="{C4314E91-502A-49BB-A666-DB71DA15901A}" srcOrd="0" destOrd="0" presId="urn:microsoft.com/office/officeart/2018/5/layout/CenteredIconLabelDescriptionList"/>
    <dgm:cxn modelId="{2EDEA910-4F7A-4FDA-AD10-1F9D1A453420}" type="presParOf" srcId="{D7F6449F-4745-498B-B5A8-032A1DB0D812}" destId="{A44D9267-50DC-4F6A-A0C2-6D0F623553A9}" srcOrd="0" destOrd="0" presId="urn:microsoft.com/office/officeart/2018/5/layout/CenteredIconLabelDescriptionList"/>
    <dgm:cxn modelId="{5933D81F-68E5-490D-9E55-36829C0C48DF}" type="presParOf" srcId="{A44D9267-50DC-4F6A-A0C2-6D0F623553A9}" destId="{B5AE4981-635C-4F9C-ADCD-D5894E27B57D}" srcOrd="0" destOrd="0" presId="urn:microsoft.com/office/officeart/2018/5/layout/CenteredIconLabelDescriptionList"/>
    <dgm:cxn modelId="{1389C222-DA35-4E6F-9293-A47595C32BA0}" type="presParOf" srcId="{A44D9267-50DC-4F6A-A0C2-6D0F623553A9}" destId="{E52A03F8-0EF6-4A37-8D81-B5372ED7A902}" srcOrd="1" destOrd="0" presId="urn:microsoft.com/office/officeart/2018/5/layout/CenteredIconLabelDescriptionList"/>
    <dgm:cxn modelId="{DE169038-B338-41EC-9B6D-534DBE4A2BA0}" type="presParOf" srcId="{A44D9267-50DC-4F6A-A0C2-6D0F623553A9}" destId="{CE8BBC9A-2DE0-42CF-AA3C-BA9A1A83921B}" srcOrd="2" destOrd="0" presId="urn:microsoft.com/office/officeart/2018/5/layout/CenteredIconLabelDescriptionList"/>
    <dgm:cxn modelId="{DBCD1C06-A744-4A11-803E-FBC0F2F00FFC}" type="presParOf" srcId="{A44D9267-50DC-4F6A-A0C2-6D0F623553A9}" destId="{A1458742-2DCA-4A59-9DA9-018B17709905}" srcOrd="3" destOrd="0" presId="urn:microsoft.com/office/officeart/2018/5/layout/CenteredIconLabelDescriptionList"/>
    <dgm:cxn modelId="{99019C96-6942-40EC-8FA6-9E6BF0D2FAB1}" type="presParOf" srcId="{A44D9267-50DC-4F6A-A0C2-6D0F623553A9}" destId="{AD202792-16B7-448B-ABA7-ADB9343E4B9C}" srcOrd="4" destOrd="0" presId="urn:microsoft.com/office/officeart/2018/5/layout/CenteredIconLabelDescriptionList"/>
    <dgm:cxn modelId="{5346E52D-96D3-4EEC-A8DB-F2B0F0BB5568}" type="presParOf" srcId="{D7F6449F-4745-498B-B5A8-032A1DB0D812}" destId="{745C60C5-609A-4DE5-8429-E10B48EE024F}" srcOrd="1" destOrd="0" presId="urn:microsoft.com/office/officeart/2018/5/layout/CenteredIconLabelDescriptionList"/>
    <dgm:cxn modelId="{F628F300-F74C-44D9-9693-C986CE3175DC}" type="presParOf" srcId="{D7F6449F-4745-498B-B5A8-032A1DB0D812}" destId="{14BFD299-8A6A-4747-B55C-30785C36D064}" srcOrd="2" destOrd="0" presId="urn:microsoft.com/office/officeart/2018/5/layout/CenteredIconLabelDescriptionList"/>
    <dgm:cxn modelId="{5F374EFB-5C02-4B1F-B6EE-24D9A79DBDEE}" type="presParOf" srcId="{14BFD299-8A6A-4747-B55C-30785C36D064}" destId="{0CDF11CB-23FE-4AF6-90C0-A4F39B25DD2F}" srcOrd="0" destOrd="0" presId="urn:microsoft.com/office/officeart/2018/5/layout/CenteredIconLabelDescriptionList"/>
    <dgm:cxn modelId="{C5920DDD-1D9E-44D9-B3FD-FCCAA98B6590}" type="presParOf" srcId="{14BFD299-8A6A-4747-B55C-30785C36D064}" destId="{FF19CA36-2609-4B19-A3F1-B4FD3930C24F}" srcOrd="1" destOrd="0" presId="urn:microsoft.com/office/officeart/2018/5/layout/CenteredIconLabelDescriptionList"/>
    <dgm:cxn modelId="{E441D7BF-1B89-40AD-BE25-EC6AA26C4303}" type="presParOf" srcId="{14BFD299-8A6A-4747-B55C-30785C36D064}" destId="{841EA248-54F2-49A4-AA63-4F829E21A73A}" srcOrd="2" destOrd="0" presId="urn:microsoft.com/office/officeart/2018/5/layout/CenteredIconLabelDescriptionList"/>
    <dgm:cxn modelId="{43F51BD5-C12D-46A6-BF32-95C4BA1EEC5E}" type="presParOf" srcId="{14BFD299-8A6A-4747-B55C-30785C36D064}" destId="{44BF9354-97AD-4320-93E9-565FFD94DA74}" srcOrd="3" destOrd="0" presId="urn:microsoft.com/office/officeart/2018/5/layout/CenteredIconLabelDescriptionList"/>
    <dgm:cxn modelId="{81B8795C-15B5-4731-B62A-7E72E8360703}" type="presParOf" srcId="{14BFD299-8A6A-4747-B55C-30785C36D064}" destId="{C4314E91-502A-49BB-A666-DB71DA15901A}" srcOrd="4" destOrd="0" presId="urn:microsoft.com/office/officeart/2018/5/layout/CenteredIconLabelDescriptionList"/>
    <dgm:cxn modelId="{30E1C6EB-7F0E-4639-9A97-88C759B38069}" type="presParOf" srcId="{D7F6449F-4745-498B-B5A8-032A1DB0D812}" destId="{2301A700-991F-4AC6-81F4-2A016BCB80D1}" srcOrd="3" destOrd="0" presId="urn:microsoft.com/office/officeart/2018/5/layout/CenteredIconLabelDescriptionList"/>
    <dgm:cxn modelId="{34769F62-EFFD-4CC9-9E20-0520C819076E}" type="presParOf" srcId="{D7F6449F-4745-498B-B5A8-032A1DB0D812}" destId="{16C7D8AE-FECB-4178-B1C3-135CD6035797}" srcOrd="4" destOrd="0" presId="urn:microsoft.com/office/officeart/2018/5/layout/CenteredIconLabelDescriptionList"/>
    <dgm:cxn modelId="{027B7412-0585-48CE-9CF4-DBFE8A843991}" type="presParOf" srcId="{16C7D8AE-FECB-4178-B1C3-135CD6035797}" destId="{7E85110C-8150-4D35-A74F-599976EDDF22}" srcOrd="0" destOrd="0" presId="urn:microsoft.com/office/officeart/2018/5/layout/CenteredIconLabelDescriptionList"/>
    <dgm:cxn modelId="{81E3964B-8156-4AC2-95A9-4CC2A8640E10}" type="presParOf" srcId="{16C7D8AE-FECB-4178-B1C3-135CD6035797}" destId="{A9695D70-CC88-4725-99F9-426E0DF230D9}" srcOrd="1" destOrd="0" presId="urn:microsoft.com/office/officeart/2018/5/layout/CenteredIconLabelDescriptionList"/>
    <dgm:cxn modelId="{BCD352C8-9F4A-4044-B825-28284544DF7C}" type="presParOf" srcId="{16C7D8AE-FECB-4178-B1C3-135CD6035797}" destId="{99EB4711-9DC8-4A42-8DC1-572883D1E5D4}" srcOrd="2" destOrd="0" presId="urn:microsoft.com/office/officeart/2018/5/layout/CenteredIconLabelDescriptionList"/>
    <dgm:cxn modelId="{663909AE-23F8-49B5-8FBD-D2512FB75AE3}" type="presParOf" srcId="{16C7D8AE-FECB-4178-B1C3-135CD6035797}" destId="{747B32C1-A07A-4CE2-9A5D-CCFB755153BB}" srcOrd="3" destOrd="0" presId="urn:microsoft.com/office/officeart/2018/5/layout/CenteredIconLabelDescriptionList"/>
    <dgm:cxn modelId="{9642AD9A-CE80-47A0-8131-B1502B151A08}" type="presParOf" srcId="{16C7D8AE-FECB-4178-B1C3-135CD6035797}" destId="{3D81694F-76DD-49A0-91C1-DB4789E7C71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Deployment Flexibility</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Side-by-side deployment, self-contained EXEs</a:t>
          </a:r>
        </a:p>
        <a:p>
          <a:pPr>
            <a:lnSpc>
              <a:spcPct val="100000"/>
            </a:lnSpc>
          </a:pPr>
          <a:r>
            <a:rPr lang="en-US" sz="1800" baseline="0"/>
            <a:t>Install machine global or app local framework</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Windows 10</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Access modern Windows 10 APIs from WPF and WinForms</a:t>
          </a:r>
        </a:p>
        <a:p>
          <a:pPr>
            <a:lnSpc>
              <a:spcPct val="100000"/>
            </a:lnSpc>
          </a:pPr>
          <a:r>
            <a:rPr lang="en-US" sz="1800" baseline="0"/>
            <a:t>Use native Windows 10 controls via XAML islands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Open Source</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baseline="0"/>
            <a:t>WPF and WinForms projects also open source on GitHub</a:t>
          </a:r>
        </a:p>
        <a:p>
          <a:pPr>
            <a:lnSpc>
              <a:spcPct val="100000"/>
            </a:lnSpc>
          </a:pPr>
          <a:r>
            <a:rPr lang="en-US" sz="1800" baseline="0"/>
            <a:t>Take advantage of performance, runtime and API improvements happening in .NET Core </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rotWithShape="1">
          <a:blip xmlns:r="http://schemas.openxmlformats.org/officeDocument/2006/relationships" r:embed="rId3"/>
          <a:srcRect/>
          <a:stretch>
            <a:fillRect l="-1000" r="-1000"/>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2107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baseline="0"/>
            <a:t>Full stack web development with C#</a:t>
          </a:r>
          <a:endParaRPr lang="en-US" sz="2400"/>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don’t need to know AngularJS, React, Vue, etc.</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F7C931EB-8F31-41EE-B6F2-9559B34B9B35}">
      <dgm:prSet custT="1"/>
      <dgm:spPr/>
      <dgm:t>
        <a:bodyPr/>
        <a:lstStyle/>
        <a:p>
          <a:pPr>
            <a:lnSpc>
              <a:spcPct val="100000"/>
            </a:lnSpc>
          </a:pPr>
          <a:r>
            <a:rPr lang="en-US" sz="1800" baseline="0"/>
            <a:t>Take advantage of stability and consistency of .NET</a:t>
          </a:r>
          <a:endParaRPr lang="en-US" sz="1800"/>
        </a:p>
      </dgm:t>
    </dgm:pt>
    <dgm:pt modelId="{13E1D7B8-693D-486C-813D-38F1DA820BE7}" type="parTrans" cxnId="{F8C3AC01-8627-4075-BA5B-2EC3353A78E6}">
      <dgm:prSet/>
      <dgm:spPr/>
      <dgm:t>
        <a:bodyPr/>
        <a:lstStyle/>
        <a:p>
          <a:endParaRPr lang="en-US" sz="3200"/>
        </a:p>
      </dgm:t>
    </dgm:pt>
    <dgm:pt modelId="{76655CAE-8C62-411D-AB78-EE75DC6AF791}" type="sibTrans" cxnId="{F8C3AC01-8627-4075-BA5B-2EC3353A78E6}">
      <dgm:prSet/>
      <dgm:spPr/>
      <dgm:t>
        <a:bodyPr/>
        <a:lstStyle/>
        <a:p>
          <a:endParaRPr lang="en-US" sz="3200"/>
        </a:p>
      </dgm:t>
    </dgm:pt>
    <dgm:pt modelId="{183E2C66-9353-4B86-8A6C-AA8BA820C6EF}">
      <dgm:prSet custT="1"/>
      <dgm:spPr/>
      <dgm:t>
        <a:bodyPr/>
        <a:lstStyle/>
        <a:p>
          <a:pPr>
            <a:lnSpc>
              <a:spcPct val="100000"/>
            </a:lnSpc>
            <a:defRPr b="1"/>
          </a:pPr>
          <a:r>
            <a:rPr lang="en-US" sz="2400" baseline="0"/>
            <a:t>Runs in all browsers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baseline="0"/>
            <a:t>Strongly </a:t>
          </a:r>
          <a:r>
            <a:rPr lang="en-US" sz="1700" baseline="0"/>
            <a:t>typed</a:t>
          </a:r>
          <a:r>
            <a:rPr lang="en-US" sz="1800" baseline="0"/>
            <a:t> on the client and server</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9BFADE76-AD64-4958-9F2B-650052A76A07}">
      <dgm:prSet custT="1"/>
      <dgm:spPr/>
      <dgm:t>
        <a:bodyPr/>
        <a:lstStyle/>
        <a:p>
          <a:pPr>
            <a:lnSpc>
              <a:spcPct val="100000"/>
            </a:lnSpc>
          </a:pPr>
          <a:r>
            <a:rPr lang="en-US" sz="1800" baseline="0"/>
            <a:t>Share C# code with the client and server</a:t>
          </a:r>
          <a:endParaRPr lang="en-US" sz="1800"/>
        </a:p>
      </dgm:t>
    </dgm:pt>
    <dgm:pt modelId="{5F8417EB-272D-4A79-BA1E-6436E99BB3BF}" type="parTrans" cxnId="{339AACE0-4673-4CA9-9B4F-9F454FF82175}">
      <dgm:prSet/>
      <dgm:spPr/>
      <dgm:t>
        <a:bodyPr/>
        <a:lstStyle/>
        <a:p>
          <a:endParaRPr lang="en-US" sz="3200"/>
        </a:p>
      </dgm:t>
    </dgm:pt>
    <dgm:pt modelId="{C52D1211-D781-446E-8F60-6FDB9C326224}" type="sibTrans" cxnId="{339AACE0-4673-4CA9-9B4F-9F454FF82175}">
      <dgm:prSet/>
      <dgm:spPr/>
      <dgm:t>
        <a:bodyPr/>
        <a:lstStyle/>
        <a:p>
          <a:endParaRPr lang="en-US" sz="3200"/>
        </a:p>
      </dgm:t>
    </dgm:pt>
    <dgm:pt modelId="{3BDE8466-B798-4BBD-89F5-84392136FF7E}">
      <dgm:prSet custT="1"/>
      <dgm:spPr/>
      <dgm:t>
        <a:bodyPr/>
        <a:lstStyle/>
        <a:p>
          <a:pPr>
            <a:lnSpc>
              <a:spcPct val="100000"/>
            </a:lnSpc>
            <a:defRPr b="1"/>
          </a:pPr>
          <a:r>
            <a:rPr lang="en-US" sz="2400" baseline="0"/>
            <a:t>Web Assembly </a:t>
          </a:r>
          <a:br>
            <a:rPr lang="en-US" sz="2400" baseline="0"/>
          </a:br>
          <a:r>
            <a:rPr lang="en-US" sz="2000" baseline="0"/>
            <a:t>(In Preview, Release in May 2020)</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700" baseline="0"/>
            <a:t>Native</a:t>
          </a:r>
          <a:r>
            <a:rPr lang="en-US" sz="1800" baseline="0"/>
            <a:t> performance</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13379124-46DA-41DF-9B46-AF67A17DDA56}">
      <dgm:prSet custT="1"/>
      <dgm:spPr/>
      <dgm:t>
        <a:bodyPr/>
        <a:lstStyle/>
        <a:p>
          <a:pPr>
            <a:lnSpc>
              <a:spcPct val="100000"/>
            </a:lnSpc>
          </a:pPr>
          <a:r>
            <a:rPr lang="en-US" sz="1800" baseline="0"/>
            <a:t>Requires no plugin or code transpilation</a:t>
          </a:r>
          <a:endParaRPr lang="en-US" sz="1800"/>
        </a:p>
      </dgm:t>
    </dgm:pt>
    <dgm:pt modelId="{19EF66C4-8788-465A-AF78-7C08CB4E5299}" type="parTrans" cxnId="{9C152868-607D-43D6-9317-4A0BEDA41DED}">
      <dgm:prSet/>
      <dgm:spPr/>
      <dgm:t>
        <a:bodyPr/>
        <a:lstStyle/>
        <a:p>
          <a:endParaRPr lang="en-US" sz="3200"/>
        </a:p>
      </dgm:t>
    </dgm:pt>
    <dgm:pt modelId="{7CA485AD-14A9-4E0C-B579-FB671AC8225C}" type="sibTrans" cxnId="{9C152868-607D-43D6-9317-4A0BEDA41DED}">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erve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130944" custScaleY="1394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8118">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Y="-9153">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F8C3AC01-8627-4075-BA5B-2EC3353A78E6}" srcId="{91007B47-0562-46E3-918B-1E9420094CB8}" destId="{F7C931EB-8F31-41EE-B6F2-9559B34B9B35}" srcOrd="1" destOrd="0" parTransId="{13E1D7B8-693D-486C-813D-38F1DA820BE7}" sibTransId="{76655CAE-8C62-411D-AB78-EE75DC6AF791}"/>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9C152868-607D-43D6-9317-4A0BEDA41DED}" srcId="{3BDE8466-B798-4BBD-89F5-84392136FF7E}" destId="{13379124-46DA-41DF-9B46-AF67A17DDA56}" srcOrd="1" destOrd="0" parTransId="{19EF66C4-8788-465A-AF78-7C08CB4E5299}" sibTransId="{7CA485AD-14A9-4E0C-B579-FB671AC8225C}"/>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5BBCED8E-F19A-48CB-BA74-ACE298D0ED3D}" type="presOf" srcId="{9BFADE76-AD64-4958-9F2B-650052A76A07}" destId="{3F1F6005-FCFE-4A2B-BE68-A1F6E1439CDC}" srcOrd="0" destOrd="1" presId="urn:microsoft.com/office/officeart/2018/5/layout/CenteredIconLabelDescriptionList"/>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0407C7A7-85E5-43B9-A955-595C0A335701}" type="presOf" srcId="{F7C931EB-8F31-41EE-B6F2-9559B34B9B35}" destId="{9247A9F3-3C44-4118-94A0-90A6015918F1}" srcOrd="0" destOrd="1"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FD44FDCC-593C-43D5-8064-9D39C01BA209}" type="presOf" srcId="{13379124-46DA-41DF-9B46-AF67A17DDA56}" destId="{7F7F6124-89A7-483E-9F78-684E5A198A9B}" srcOrd="0" destOrd="1" presId="urn:microsoft.com/office/officeart/2018/5/layout/CenteredIconLabelDescriptionList"/>
    <dgm:cxn modelId="{339AACE0-4673-4CA9-9B4F-9F454FF82175}" srcId="{183E2C66-9353-4B86-8A6C-AA8BA820C6EF}" destId="{9BFADE76-AD64-4958-9F2B-650052A76A07}" srcOrd="1" destOrd="0" parTransId="{5F8417EB-272D-4A79-BA1E-6436E99BB3BF}" sibTransId="{C52D1211-D781-446E-8F60-6FDB9C326224}"/>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B064378-96C6-4A3C-9B4B-1CD76259A2FE}" type="doc">
      <dgm:prSet loTypeId="urn:microsoft.com/office/officeart/2018/5/layout/CenteredIconLabelDescriptionList" loCatId="icon" qsTypeId="urn:microsoft.com/office/officeart/2005/8/quickstyle/simple1" qsCatId="simple" csTypeId="urn:microsoft.com/office/officeart/2018/5/colors/Iconchunking_coloredoutline_accent1_2" csCatId="accent1" phldr="1"/>
      <dgm:spPr/>
      <dgm:t>
        <a:bodyPr/>
        <a:lstStyle/>
        <a:p>
          <a:endParaRPr lang="en-US"/>
        </a:p>
      </dgm:t>
    </dgm:pt>
    <dgm:pt modelId="{91007B47-0562-46E3-918B-1E9420094CB8}">
      <dgm:prSet custT="1"/>
      <dgm:spPr/>
      <dgm:t>
        <a:bodyPr/>
        <a:lstStyle/>
        <a:p>
          <a:pPr>
            <a:lnSpc>
              <a:spcPct val="100000"/>
            </a:lnSpc>
            <a:defRPr b="1"/>
          </a:pPr>
          <a:r>
            <a:rPr lang="en-US" sz="2400"/>
            <a:t>Supports Raspberry Pi and other devices</a:t>
          </a:r>
        </a:p>
      </dgm:t>
    </dgm:pt>
    <dgm:pt modelId="{BC6A26D7-8175-4125-AD10-2FFF639CD003}" type="parTrans" cxnId="{E752F67E-6D91-4884-A0A7-F86EB8C27CEB}">
      <dgm:prSet/>
      <dgm:spPr/>
      <dgm:t>
        <a:bodyPr/>
        <a:lstStyle/>
        <a:p>
          <a:endParaRPr lang="en-US" sz="3200"/>
        </a:p>
      </dgm:t>
    </dgm:pt>
    <dgm:pt modelId="{F01D3F7B-F4A9-411D-85CD-F881F0CF138E}" type="sibTrans" cxnId="{E752F67E-6D91-4884-A0A7-F86EB8C27CEB}">
      <dgm:prSet/>
      <dgm:spPr/>
      <dgm:t>
        <a:bodyPr/>
        <a:lstStyle/>
        <a:p>
          <a:endParaRPr lang="en-US" sz="3200"/>
        </a:p>
      </dgm:t>
    </dgm:pt>
    <dgm:pt modelId="{44611BEF-1E62-4ADB-A595-9590A4094B50}">
      <dgm:prSet custT="1"/>
      <dgm:spPr/>
      <dgm:t>
        <a:bodyPr/>
        <a:lstStyle/>
        <a:p>
          <a:pPr>
            <a:lnSpc>
              <a:spcPct val="100000"/>
            </a:lnSpc>
          </a:pPr>
          <a:r>
            <a:rPr lang="en-US" sz="1800" baseline="0"/>
            <a:t>You can now run .NET Core apps in small places, including ASP.NET </a:t>
          </a:r>
          <a:endParaRPr lang="en-US" sz="1800"/>
        </a:p>
      </dgm:t>
    </dgm:pt>
    <dgm:pt modelId="{8B7BB1AD-0AF5-4889-95B2-1B98B1823CA4}" type="parTrans" cxnId="{2916409E-2305-4602-B0F3-F731F8FC68A7}">
      <dgm:prSet/>
      <dgm:spPr/>
      <dgm:t>
        <a:bodyPr/>
        <a:lstStyle/>
        <a:p>
          <a:endParaRPr lang="en-US" sz="3200"/>
        </a:p>
      </dgm:t>
    </dgm:pt>
    <dgm:pt modelId="{1E932DB5-9621-4ADC-A553-5329B4ED96AD}" type="sibTrans" cxnId="{2916409E-2305-4602-B0F3-F731F8FC68A7}">
      <dgm:prSet/>
      <dgm:spPr/>
      <dgm:t>
        <a:bodyPr/>
        <a:lstStyle/>
        <a:p>
          <a:endParaRPr lang="en-US" sz="3200"/>
        </a:p>
      </dgm:t>
    </dgm:pt>
    <dgm:pt modelId="{183E2C66-9353-4B86-8A6C-AA8BA820C6EF}">
      <dgm:prSet custT="1"/>
      <dgm:spPr/>
      <dgm:t>
        <a:bodyPr/>
        <a:lstStyle/>
        <a:p>
          <a:pPr>
            <a:lnSpc>
              <a:spcPct val="100000"/>
            </a:lnSpc>
            <a:defRPr b="1"/>
          </a:pPr>
          <a:r>
            <a:rPr lang="en-US" sz="2400" baseline="0"/>
            <a:t>Read sensor data</a:t>
          </a:r>
          <a:br>
            <a:rPr lang="en-US" sz="2400" baseline="0"/>
          </a:br>
          <a:r>
            <a:rPr lang="en-US" sz="2400" baseline="0"/>
            <a:t>&amp; write to displays</a:t>
          </a:r>
          <a:endParaRPr lang="en-US" sz="2400"/>
        </a:p>
      </dgm:t>
    </dgm:pt>
    <dgm:pt modelId="{95CF6056-45ED-48AB-A833-1E3EAA09BB6F}" type="parTrans" cxnId="{898914F7-40C4-4D23-A409-44707614C539}">
      <dgm:prSet/>
      <dgm:spPr/>
      <dgm:t>
        <a:bodyPr/>
        <a:lstStyle/>
        <a:p>
          <a:endParaRPr lang="en-US" sz="3200"/>
        </a:p>
      </dgm:t>
    </dgm:pt>
    <dgm:pt modelId="{2C5AD976-A851-4483-B611-D4A32011D319}" type="sibTrans" cxnId="{898914F7-40C4-4D23-A409-44707614C539}">
      <dgm:prSet/>
      <dgm:spPr/>
      <dgm:t>
        <a:bodyPr/>
        <a:lstStyle/>
        <a:p>
          <a:endParaRPr lang="en-US" sz="3200"/>
        </a:p>
      </dgm:t>
    </dgm:pt>
    <dgm:pt modelId="{DF389ABF-FD0B-4A9C-BFD7-61690049C351}">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a:p>
      </dgm:t>
    </dgm:pt>
    <dgm:pt modelId="{FD5F8DA9-C51A-4C53-9CE6-73991B04F750}" type="parTrans" cxnId="{EC0AFCB3-BD8D-4761-B863-4525A8BC37B6}">
      <dgm:prSet/>
      <dgm:spPr/>
      <dgm:t>
        <a:bodyPr/>
        <a:lstStyle/>
        <a:p>
          <a:endParaRPr lang="en-US" sz="3200"/>
        </a:p>
      </dgm:t>
    </dgm:pt>
    <dgm:pt modelId="{E1F442D0-1FC0-4C10-A9FE-B9F1A557DC13}" type="sibTrans" cxnId="{EC0AFCB3-BD8D-4761-B863-4525A8BC37B6}">
      <dgm:prSet/>
      <dgm:spPr/>
      <dgm:t>
        <a:bodyPr/>
        <a:lstStyle/>
        <a:p>
          <a:endParaRPr lang="en-US" sz="3200"/>
        </a:p>
      </dgm:t>
    </dgm:pt>
    <dgm:pt modelId="{3BDE8466-B798-4BBD-89F5-84392136FF7E}">
      <dgm:prSet custT="1"/>
      <dgm:spPr/>
      <dgm:t>
        <a:bodyPr/>
        <a:lstStyle/>
        <a:p>
          <a:pPr>
            <a:lnSpc>
              <a:spcPct val="100000"/>
            </a:lnSpc>
            <a:defRPr b="1"/>
          </a:pPr>
          <a:r>
            <a:rPr lang="en-US" sz="2400" baseline="0"/>
            <a:t>Works with containers</a:t>
          </a:r>
          <a:endParaRPr lang="en-US" sz="2000"/>
        </a:p>
      </dgm:t>
    </dgm:pt>
    <dgm:pt modelId="{C33CE2DA-01F1-4D09-A8F6-44433BE45FC3}" type="parTrans" cxnId="{F8C2762F-B95B-48B7-9576-067AF37F56FC}">
      <dgm:prSet/>
      <dgm:spPr/>
      <dgm:t>
        <a:bodyPr/>
        <a:lstStyle/>
        <a:p>
          <a:endParaRPr lang="en-US" sz="3200"/>
        </a:p>
      </dgm:t>
    </dgm:pt>
    <dgm:pt modelId="{492F0584-4B44-4630-A4C6-AC501DD45663}" type="sibTrans" cxnId="{F8C2762F-B95B-48B7-9576-067AF37F56FC}">
      <dgm:prSet/>
      <dgm:spPr/>
      <dgm:t>
        <a:bodyPr/>
        <a:lstStyle/>
        <a:p>
          <a:endParaRPr lang="en-US" sz="3200"/>
        </a:p>
      </dgm:t>
    </dgm:pt>
    <dgm:pt modelId="{7378AD91-D7B5-4143-8161-04E25A41BC52}">
      <dgm:prSet custT="1"/>
      <dgm:spPr/>
      <dgm:t>
        <a:bodyPr/>
        <a:lstStyle/>
        <a:p>
          <a:pPr>
            <a:lnSpc>
              <a:spcPct val="100000"/>
            </a:lnSpc>
          </a:pPr>
          <a:r>
            <a:rPr lang="en-US" sz="18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a:p>
      </dgm:t>
    </dgm:pt>
    <dgm:pt modelId="{65167570-2BC1-44ED-82CE-3BECF6090C08}" type="parTrans" cxnId="{745F7070-A778-4069-88F0-57C3563966F3}">
      <dgm:prSet/>
      <dgm:spPr/>
      <dgm:t>
        <a:bodyPr/>
        <a:lstStyle/>
        <a:p>
          <a:endParaRPr lang="en-US" sz="3200"/>
        </a:p>
      </dgm:t>
    </dgm:pt>
    <dgm:pt modelId="{1F35A0CC-4884-4491-8B68-B825DE2D2D9E}" type="sibTrans" cxnId="{745F7070-A778-4069-88F0-57C3563966F3}">
      <dgm:prSet/>
      <dgm:spPr/>
      <dgm:t>
        <a:bodyPr/>
        <a:lstStyle/>
        <a:p>
          <a:endParaRPr lang="en-US" sz="3200"/>
        </a:p>
      </dgm:t>
    </dgm:pt>
    <dgm:pt modelId="{FC0585F0-40FF-49F7-9973-50D4934A73AE}" type="pres">
      <dgm:prSet presAssocID="{AB064378-96C6-4A3C-9B4B-1CD76259A2FE}" presName="root" presStyleCnt="0">
        <dgm:presLayoutVars>
          <dgm:dir/>
          <dgm:resizeHandles val="exact"/>
        </dgm:presLayoutVars>
      </dgm:prSet>
      <dgm:spPr/>
    </dgm:pt>
    <dgm:pt modelId="{BD91AF78-9434-4B8A-AAD8-75F27FF618D6}" type="pres">
      <dgm:prSet presAssocID="{91007B47-0562-46E3-918B-1E9420094CB8}" presName="compNode" presStyleCnt="0"/>
      <dgm:spPr/>
    </dgm:pt>
    <dgm:pt modelId="{F7A57963-8CD7-4079-BE1F-547C747B84F6}" type="pres">
      <dgm:prSet presAssocID="{91007B47-0562-46E3-918B-1E9420094C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68600D7D-0DE4-4B8A-A273-22193ADAECBC}" type="pres">
      <dgm:prSet presAssocID="{91007B47-0562-46E3-918B-1E9420094CB8}" presName="iconSpace" presStyleCnt="0"/>
      <dgm:spPr/>
    </dgm:pt>
    <dgm:pt modelId="{2C1389F6-F371-4D2C-8371-25785AC3DA46}" type="pres">
      <dgm:prSet presAssocID="{91007B47-0562-46E3-918B-1E9420094CB8}" presName="parTx" presStyleLbl="revTx" presStyleIdx="0" presStyleCnt="6" custScaleX="107242" custLinFactNeighborY="4062">
        <dgm:presLayoutVars>
          <dgm:chMax val="0"/>
          <dgm:chPref val="0"/>
        </dgm:presLayoutVars>
      </dgm:prSet>
      <dgm:spPr/>
    </dgm:pt>
    <dgm:pt modelId="{BB2B3F26-9E38-4258-90F0-049031FC922C}" type="pres">
      <dgm:prSet presAssocID="{91007B47-0562-46E3-918B-1E9420094CB8}" presName="txSpace" presStyleCnt="0"/>
      <dgm:spPr/>
    </dgm:pt>
    <dgm:pt modelId="{9247A9F3-3C44-4118-94A0-90A6015918F1}" type="pres">
      <dgm:prSet presAssocID="{91007B47-0562-46E3-918B-1E9420094CB8}" presName="desTx" presStyleLbl="revTx" presStyleIdx="1" presStyleCnt="6" custScaleX="113740" custLinFactNeighborY="12012">
        <dgm:presLayoutVars/>
      </dgm:prSet>
      <dgm:spPr/>
    </dgm:pt>
    <dgm:pt modelId="{7E05D9C8-AF1A-41C8-9C0A-77F6F8F9DE67}" type="pres">
      <dgm:prSet presAssocID="{F01D3F7B-F4A9-411D-85CD-F881F0CF138E}" presName="sibTrans" presStyleCnt="0"/>
      <dgm:spPr/>
    </dgm:pt>
    <dgm:pt modelId="{1B6B8297-8C96-4388-A545-4FAA8884E8AA}" type="pres">
      <dgm:prSet presAssocID="{183E2C66-9353-4B86-8A6C-AA8BA820C6EF}" presName="compNode" presStyleCnt="0"/>
      <dgm:spPr/>
    </dgm:pt>
    <dgm:pt modelId="{AA30765A-80B4-4B96-ADE6-7DC14350B0DC}" type="pres">
      <dgm:prSet presAssocID="{183E2C66-9353-4B86-8A6C-AA8BA820C6EF}" presName="iconRect" presStyleLbl="node1" presStyleIdx="1" presStyleCnt="3" custScaleX="95151" custScaleY="98505"/>
      <dgm:spPr>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a:noFill/>
        </a:ln>
      </dgm:spPr>
      <dgm:extLst>
        <a:ext uri="{E40237B7-FDA0-4F09-8148-C483321AD2D9}">
          <dgm14:cNvPr xmlns:dgm14="http://schemas.microsoft.com/office/drawing/2010/diagram" id="0" name="" descr="Monitor"/>
        </a:ext>
      </dgm:extLst>
    </dgm:pt>
    <dgm:pt modelId="{06618153-FC25-456B-A277-F88CFD0B66FE}" type="pres">
      <dgm:prSet presAssocID="{183E2C66-9353-4B86-8A6C-AA8BA820C6EF}" presName="iconSpace" presStyleCnt="0"/>
      <dgm:spPr/>
    </dgm:pt>
    <dgm:pt modelId="{E1459333-ECA5-4A95-8110-FD48516F2919}" type="pres">
      <dgm:prSet presAssocID="{183E2C66-9353-4B86-8A6C-AA8BA820C6EF}" presName="parTx" presStyleLbl="revTx" presStyleIdx="2" presStyleCnt="6" custLinFactNeighborY="17602">
        <dgm:presLayoutVars>
          <dgm:chMax val="0"/>
          <dgm:chPref val="0"/>
        </dgm:presLayoutVars>
      </dgm:prSet>
      <dgm:spPr/>
    </dgm:pt>
    <dgm:pt modelId="{EE051EA1-FCB9-437D-8AC0-4528C781A915}" type="pres">
      <dgm:prSet presAssocID="{183E2C66-9353-4B86-8A6C-AA8BA820C6EF}" presName="txSpace" presStyleCnt="0"/>
      <dgm:spPr/>
    </dgm:pt>
    <dgm:pt modelId="{3F1F6005-FCFE-4A2B-BE68-A1F6E1439CDC}" type="pres">
      <dgm:prSet presAssocID="{183E2C66-9353-4B86-8A6C-AA8BA820C6EF}" presName="desTx" presStyleLbl="revTx" presStyleIdx="3" presStyleCnt="6" custLinFactNeighborX="362" custLinFactNeighborY="19766">
        <dgm:presLayoutVars/>
      </dgm:prSet>
      <dgm:spPr/>
    </dgm:pt>
    <dgm:pt modelId="{4E1C067D-C6F9-4757-BD4F-C90E8CB0332B}" type="pres">
      <dgm:prSet presAssocID="{2C5AD976-A851-4483-B611-D4A32011D319}" presName="sibTrans" presStyleCnt="0"/>
      <dgm:spPr/>
    </dgm:pt>
    <dgm:pt modelId="{D0781C12-C0E0-4640-AE30-113B184CEAE2}" type="pres">
      <dgm:prSet presAssocID="{3BDE8466-B798-4BBD-89F5-84392136FF7E}" presName="compNode" presStyleCnt="0"/>
      <dgm:spPr/>
    </dgm:pt>
    <dgm:pt modelId="{887A2411-E56E-4B51-8FD1-B1B16073166D}" type="pres">
      <dgm:prSet presAssocID="{3BDE8466-B798-4BBD-89F5-84392136FF7E}" presName="iconRect" presStyleLbl="node1" presStyleIdx="2" presStyleCnt="3"/>
      <dgm:spPr>
        <a:blipFill rotWithShape="1">
          <a:blip xmlns:r="http://schemas.openxmlformats.org/officeDocument/2006/relationships" r:embed="rId5"/>
          <a:srcRect/>
          <a:stretch>
            <a:fillRect l="-5000" r="-5000"/>
          </a:stretch>
        </a:blipFill>
      </dgm:spPr>
    </dgm:pt>
    <dgm:pt modelId="{784103C4-B016-4479-B4CD-F5C4B7537A71}" type="pres">
      <dgm:prSet presAssocID="{3BDE8466-B798-4BBD-89F5-84392136FF7E}" presName="iconSpace" presStyleCnt="0"/>
      <dgm:spPr/>
    </dgm:pt>
    <dgm:pt modelId="{530E6DB4-70E0-4A5E-8700-84C76DE0BCB5}" type="pres">
      <dgm:prSet presAssocID="{3BDE8466-B798-4BBD-89F5-84392136FF7E}" presName="parTx" presStyleLbl="revTx" presStyleIdx="4" presStyleCnt="6">
        <dgm:presLayoutVars>
          <dgm:chMax val="0"/>
          <dgm:chPref val="0"/>
        </dgm:presLayoutVars>
      </dgm:prSet>
      <dgm:spPr/>
    </dgm:pt>
    <dgm:pt modelId="{BB7F5F43-2243-40C7-BC61-3B79F8491028}" type="pres">
      <dgm:prSet presAssocID="{3BDE8466-B798-4BBD-89F5-84392136FF7E}" presName="txSpace" presStyleCnt="0"/>
      <dgm:spPr/>
    </dgm:pt>
    <dgm:pt modelId="{7F7F6124-89A7-483E-9F78-684E5A198A9B}" type="pres">
      <dgm:prSet presAssocID="{3BDE8466-B798-4BBD-89F5-84392136FF7E}" presName="desTx" presStyleLbl="revTx" presStyleIdx="5" presStyleCnt="6" custLinFactNeighborY="-1107">
        <dgm:presLayoutVars/>
      </dgm:prSet>
      <dgm:spPr/>
    </dgm:pt>
  </dgm:ptLst>
  <dgm:cxnLst>
    <dgm:cxn modelId="{423F0224-B57E-4C15-B49F-EABADB80BAEE}" type="presOf" srcId="{7378AD91-D7B5-4143-8161-04E25A41BC52}" destId="{7F7F6124-89A7-483E-9F78-684E5A198A9B}" srcOrd="0" destOrd="0" presId="urn:microsoft.com/office/officeart/2018/5/layout/CenteredIconLabelDescriptionList"/>
    <dgm:cxn modelId="{F8C2762F-B95B-48B7-9576-067AF37F56FC}" srcId="{AB064378-96C6-4A3C-9B4B-1CD76259A2FE}" destId="{3BDE8466-B798-4BBD-89F5-84392136FF7E}" srcOrd="2" destOrd="0" parTransId="{C33CE2DA-01F1-4D09-A8F6-44433BE45FC3}" sibTransId="{492F0584-4B44-4630-A4C6-AC501DD45663}"/>
    <dgm:cxn modelId="{F2A04E37-A01A-4DD4-940A-FF11E7B188EC}" type="presOf" srcId="{3BDE8466-B798-4BBD-89F5-84392136FF7E}" destId="{530E6DB4-70E0-4A5E-8700-84C76DE0BCB5}" srcOrd="0" destOrd="0" presId="urn:microsoft.com/office/officeart/2018/5/layout/CenteredIconLabelDescriptionList"/>
    <dgm:cxn modelId="{745F7070-A778-4069-88F0-57C3563966F3}" srcId="{3BDE8466-B798-4BBD-89F5-84392136FF7E}" destId="{7378AD91-D7B5-4143-8161-04E25A41BC52}" srcOrd="0" destOrd="0" parTransId="{65167570-2BC1-44ED-82CE-3BECF6090C08}" sibTransId="{1F35A0CC-4884-4491-8B68-B825DE2D2D9E}"/>
    <dgm:cxn modelId="{E752F67E-6D91-4884-A0A7-F86EB8C27CEB}" srcId="{AB064378-96C6-4A3C-9B4B-1CD76259A2FE}" destId="{91007B47-0562-46E3-918B-1E9420094CB8}" srcOrd="0" destOrd="0" parTransId="{BC6A26D7-8175-4125-AD10-2FFF639CD003}" sibTransId="{F01D3F7B-F4A9-411D-85CD-F881F0CF138E}"/>
    <dgm:cxn modelId="{2916409E-2305-4602-B0F3-F731F8FC68A7}" srcId="{91007B47-0562-46E3-918B-1E9420094CB8}" destId="{44611BEF-1E62-4ADB-A595-9590A4094B50}" srcOrd="0" destOrd="0" parTransId="{8B7BB1AD-0AF5-4889-95B2-1B98B1823CA4}" sibTransId="{1E932DB5-9621-4ADC-A553-5329B4ED96AD}"/>
    <dgm:cxn modelId="{98CA4BA0-93DE-4D2B-9178-6D09B731197D}" type="presOf" srcId="{44611BEF-1E62-4ADB-A595-9590A4094B50}" destId="{9247A9F3-3C44-4118-94A0-90A6015918F1}" srcOrd="0" destOrd="0" presId="urn:microsoft.com/office/officeart/2018/5/layout/CenteredIconLabelDescriptionList"/>
    <dgm:cxn modelId="{BCFD9BA0-4603-444F-B122-F0FD7569EB13}" type="presOf" srcId="{91007B47-0562-46E3-918B-1E9420094CB8}" destId="{2C1389F6-F371-4D2C-8371-25785AC3DA46}" srcOrd="0" destOrd="0" presId="urn:microsoft.com/office/officeart/2018/5/layout/CenteredIconLabelDescriptionList"/>
    <dgm:cxn modelId="{F0244EA1-9418-4337-A690-A11A43ABED21}" type="presOf" srcId="{183E2C66-9353-4B86-8A6C-AA8BA820C6EF}" destId="{E1459333-ECA5-4A95-8110-FD48516F2919}" srcOrd="0" destOrd="0" presId="urn:microsoft.com/office/officeart/2018/5/layout/CenteredIconLabelDescriptionList"/>
    <dgm:cxn modelId="{EC0AFCB3-BD8D-4761-B863-4525A8BC37B6}" srcId="{183E2C66-9353-4B86-8A6C-AA8BA820C6EF}" destId="{DF389ABF-FD0B-4A9C-BFD7-61690049C351}" srcOrd="0" destOrd="0" parTransId="{FD5F8DA9-C51A-4C53-9CE6-73991B04F750}" sibTransId="{E1F442D0-1FC0-4C10-A9FE-B9F1A557DC13}"/>
    <dgm:cxn modelId="{E3D6ABBA-F044-4184-BD6E-B17D2481D9A9}" type="presOf" srcId="{AB064378-96C6-4A3C-9B4B-1CD76259A2FE}" destId="{FC0585F0-40FF-49F7-9973-50D4934A73AE}" srcOrd="0" destOrd="0" presId="urn:microsoft.com/office/officeart/2018/5/layout/CenteredIconLabelDescriptionList"/>
    <dgm:cxn modelId="{6EF34DE2-74FE-49EC-B082-AFAD5AEE2949}" type="presOf" srcId="{DF389ABF-FD0B-4A9C-BFD7-61690049C351}" destId="{3F1F6005-FCFE-4A2B-BE68-A1F6E1439CDC}" srcOrd="0" destOrd="0" presId="urn:microsoft.com/office/officeart/2018/5/layout/CenteredIconLabelDescriptionList"/>
    <dgm:cxn modelId="{898914F7-40C4-4D23-A409-44707614C539}" srcId="{AB064378-96C6-4A3C-9B4B-1CD76259A2FE}" destId="{183E2C66-9353-4B86-8A6C-AA8BA820C6EF}" srcOrd="1" destOrd="0" parTransId="{95CF6056-45ED-48AB-A833-1E3EAA09BB6F}" sibTransId="{2C5AD976-A851-4483-B611-D4A32011D319}"/>
    <dgm:cxn modelId="{048C4B01-63FB-4898-A77D-FE06583A3489}" type="presParOf" srcId="{FC0585F0-40FF-49F7-9973-50D4934A73AE}" destId="{BD91AF78-9434-4B8A-AAD8-75F27FF618D6}" srcOrd="0" destOrd="0" presId="urn:microsoft.com/office/officeart/2018/5/layout/CenteredIconLabelDescriptionList"/>
    <dgm:cxn modelId="{664DADDE-BA7E-4FDB-B346-CE4AAA2B0C27}" type="presParOf" srcId="{BD91AF78-9434-4B8A-AAD8-75F27FF618D6}" destId="{F7A57963-8CD7-4079-BE1F-547C747B84F6}" srcOrd="0" destOrd="0" presId="urn:microsoft.com/office/officeart/2018/5/layout/CenteredIconLabelDescriptionList"/>
    <dgm:cxn modelId="{D8C1262A-D430-4886-91A0-718AA8C5E275}" type="presParOf" srcId="{BD91AF78-9434-4B8A-AAD8-75F27FF618D6}" destId="{68600D7D-0DE4-4B8A-A273-22193ADAECBC}" srcOrd="1" destOrd="0" presId="urn:microsoft.com/office/officeart/2018/5/layout/CenteredIconLabelDescriptionList"/>
    <dgm:cxn modelId="{5B1545C4-3A3E-4650-86E7-7B6A3B8D2411}" type="presParOf" srcId="{BD91AF78-9434-4B8A-AAD8-75F27FF618D6}" destId="{2C1389F6-F371-4D2C-8371-25785AC3DA46}" srcOrd="2" destOrd="0" presId="urn:microsoft.com/office/officeart/2018/5/layout/CenteredIconLabelDescriptionList"/>
    <dgm:cxn modelId="{9439BE99-0CAA-4528-AE1B-D04D1D7A9573}" type="presParOf" srcId="{BD91AF78-9434-4B8A-AAD8-75F27FF618D6}" destId="{BB2B3F26-9E38-4258-90F0-049031FC922C}" srcOrd="3" destOrd="0" presId="urn:microsoft.com/office/officeart/2018/5/layout/CenteredIconLabelDescriptionList"/>
    <dgm:cxn modelId="{2F12E97F-9622-4BBF-87F3-B86C602B6C08}" type="presParOf" srcId="{BD91AF78-9434-4B8A-AAD8-75F27FF618D6}" destId="{9247A9F3-3C44-4118-94A0-90A6015918F1}" srcOrd="4" destOrd="0" presId="urn:microsoft.com/office/officeart/2018/5/layout/CenteredIconLabelDescriptionList"/>
    <dgm:cxn modelId="{E01B58C2-6429-4439-AD96-B03F9635664D}" type="presParOf" srcId="{FC0585F0-40FF-49F7-9973-50D4934A73AE}" destId="{7E05D9C8-AF1A-41C8-9C0A-77F6F8F9DE67}" srcOrd="1" destOrd="0" presId="urn:microsoft.com/office/officeart/2018/5/layout/CenteredIconLabelDescriptionList"/>
    <dgm:cxn modelId="{43081420-E255-4EF3-81ED-77161E6AE5A8}" type="presParOf" srcId="{FC0585F0-40FF-49F7-9973-50D4934A73AE}" destId="{1B6B8297-8C96-4388-A545-4FAA8884E8AA}" srcOrd="2" destOrd="0" presId="urn:microsoft.com/office/officeart/2018/5/layout/CenteredIconLabelDescriptionList"/>
    <dgm:cxn modelId="{08D1BF9B-4946-4F66-9F5D-4CDF5B841412}" type="presParOf" srcId="{1B6B8297-8C96-4388-A545-4FAA8884E8AA}" destId="{AA30765A-80B4-4B96-ADE6-7DC14350B0DC}" srcOrd="0" destOrd="0" presId="urn:microsoft.com/office/officeart/2018/5/layout/CenteredIconLabelDescriptionList"/>
    <dgm:cxn modelId="{5A924D87-1562-4F77-9317-717C1AA69A84}" type="presParOf" srcId="{1B6B8297-8C96-4388-A545-4FAA8884E8AA}" destId="{06618153-FC25-456B-A277-F88CFD0B66FE}" srcOrd="1" destOrd="0" presId="urn:microsoft.com/office/officeart/2018/5/layout/CenteredIconLabelDescriptionList"/>
    <dgm:cxn modelId="{1B41E4B4-95F4-41EA-8667-AFC9DA62FE34}" type="presParOf" srcId="{1B6B8297-8C96-4388-A545-4FAA8884E8AA}" destId="{E1459333-ECA5-4A95-8110-FD48516F2919}" srcOrd="2" destOrd="0" presId="urn:microsoft.com/office/officeart/2018/5/layout/CenteredIconLabelDescriptionList"/>
    <dgm:cxn modelId="{70B33373-C237-4F57-BE57-3EC15CC76211}" type="presParOf" srcId="{1B6B8297-8C96-4388-A545-4FAA8884E8AA}" destId="{EE051EA1-FCB9-437D-8AC0-4528C781A915}" srcOrd="3" destOrd="0" presId="urn:microsoft.com/office/officeart/2018/5/layout/CenteredIconLabelDescriptionList"/>
    <dgm:cxn modelId="{D141608C-7531-4E49-A38C-5EB054AD34C4}" type="presParOf" srcId="{1B6B8297-8C96-4388-A545-4FAA8884E8AA}" destId="{3F1F6005-FCFE-4A2B-BE68-A1F6E1439CDC}" srcOrd="4" destOrd="0" presId="urn:microsoft.com/office/officeart/2018/5/layout/CenteredIconLabelDescriptionList"/>
    <dgm:cxn modelId="{62D9ADC0-263B-43A2-AD29-CD1E7500DBDA}" type="presParOf" srcId="{FC0585F0-40FF-49F7-9973-50D4934A73AE}" destId="{4E1C067D-C6F9-4757-BD4F-C90E8CB0332B}" srcOrd="3" destOrd="0" presId="urn:microsoft.com/office/officeart/2018/5/layout/CenteredIconLabelDescriptionList"/>
    <dgm:cxn modelId="{CD425E46-F4B6-45F0-B95C-0742EE920725}" type="presParOf" srcId="{FC0585F0-40FF-49F7-9973-50D4934A73AE}" destId="{D0781C12-C0E0-4640-AE30-113B184CEAE2}" srcOrd="4" destOrd="0" presId="urn:microsoft.com/office/officeart/2018/5/layout/CenteredIconLabelDescriptionList"/>
    <dgm:cxn modelId="{ED4F2141-A0EA-46FD-A97D-0007F46D606F}" type="presParOf" srcId="{D0781C12-C0E0-4640-AE30-113B184CEAE2}" destId="{887A2411-E56E-4B51-8FD1-B1B16073166D}" srcOrd="0" destOrd="0" presId="urn:microsoft.com/office/officeart/2018/5/layout/CenteredIconLabelDescriptionList"/>
    <dgm:cxn modelId="{36BBEA9A-3C3D-4C9A-9EF5-FD5DAF0BF5AB}" type="presParOf" srcId="{D0781C12-C0E0-4640-AE30-113B184CEAE2}" destId="{784103C4-B016-4479-B4CD-F5C4B7537A71}" srcOrd="1" destOrd="0" presId="urn:microsoft.com/office/officeart/2018/5/layout/CenteredIconLabelDescriptionList"/>
    <dgm:cxn modelId="{10C3862D-809A-491F-8A72-9E89040E9B6F}" type="presParOf" srcId="{D0781C12-C0E0-4640-AE30-113B184CEAE2}" destId="{530E6DB4-70E0-4A5E-8700-84C76DE0BCB5}" srcOrd="2" destOrd="0" presId="urn:microsoft.com/office/officeart/2018/5/layout/CenteredIconLabelDescriptionList"/>
    <dgm:cxn modelId="{5C3C1ABF-70D5-4372-A8D6-23ADC61C61D5}" type="presParOf" srcId="{D0781C12-C0E0-4640-AE30-113B184CEAE2}" destId="{BB7F5F43-2243-40C7-BC61-3B79F8491028}" srcOrd="3" destOrd="0" presId="urn:microsoft.com/office/officeart/2018/5/layout/CenteredIconLabelDescriptionList"/>
    <dgm:cxn modelId="{FFB84E1B-3CA4-49BE-90F4-C1240161A69E}" type="presParOf" srcId="{D0781C12-C0E0-4640-AE30-113B184CEAE2}" destId="{7F7F6124-89A7-483E-9F78-684E5A198A9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500810"/>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gRPC</a:t>
          </a:r>
          <a:endParaRPr lang="en-US" sz="2600" kern="1200"/>
        </a:p>
      </dsp:txBody>
      <dsp:txXfrm>
        <a:off x="4688" y="1815842"/>
        <a:ext cx="3286406" cy="492960"/>
      </dsp:txXfrm>
    </dsp:sp>
    <dsp:sp modelId="{AD202792-16B7-448B-ABA7-ADB9343E4B9C}">
      <dsp:nvSpPr>
        <dsp:cNvPr id="0" name=""/>
        <dsp:cNvSpPr/>
      </dsp:nvSpPr>
      <dsp:spPr>
        <a:xfrm>
          <a:off x="4688"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High performance contract-based RPC services with .NET</a:t>
          </a:r>
        </a:p>
        <a:p>
          <a:pPr marL="0" lvl="0" indent="0" algn="ctr" defTabSz="800100">
            <a:lnSpc>
              <a:spcPct val="100000"/>
            </a:lnSpc>
            <a:spcBef>
              <a:spcPct val="0"/>
            </a:spcBef>
            <a:spcAft>
              <a:spcPct val="35000"/>
            </a:spcAft>
            <a:buNone/>
          </a:pPr>
          <a:r>
            <a:rPr lang="en-US" sz="1800" kern="1200" dirty="0"/>
            <a:t>Works across many languages and platforms</a:t>
          </a:r>
        </a:p>
      </dsp:txBody>
      <dsp:txXfrm>
        <a:off x="4688" y="2385449"/>
        <a:ext cx="3286406" cy="1947677"/>
      </dsp:txXfrm>
    </dsp:sp>
    <dsp:sp modelId="{0CDF11CB-23FE-4AF6-90C0-A4F39B25DD2F}">
      <dsp:nvSpPr>
        <dsp:cNvPr id="0" name=""/>
        <dsp:cNvSpPr/>
      </dsp:nvSpPr>
      <dsp:spPr>
        <a:xfrm>
          <a:off x="4934297" y="500810"/>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Worker Service </a:t>
          </a:r>
          <a:endParaRPr lang="en-US" sz="2600" kern="1200"/>
        </a:p>
      </dsp:txBody>
      <dsp:txXfrm>
        <a:off x="3866215" y="1815842"/>
        <a:ext cx="3286406" cy="492960"/>
      </dsp:txXfrm>
    </dsp:sp>
    <dsp:sp modelId="{C4314E91-502A-49BB-A666-DB71DA15901A}">
      <dsp:nvSpPr>
        <dsp:cNvPr id="0" name=""/>
        <dsp:cNvSpPr/>
      </dsp:nvSpPr>
      <dsp:spPr>
        <a:xfrm>
          <a:off x="3866215"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t>Starting point for long running back processes like Windows Server or Linux daemon</a:t>
          </a:r>
        </a:p>
        <a:p>
          <a:pPr marL="0" lvl="0" indent="0" algn="ctr" defTabSz="800100">
            <a:lnSpc>
              <a:spcPct val="100000"/>
            </a:lnSpc>
            <a:spcBef>
              <a:spcPct val="0"/>
            </a:spcBef>
            <a:spcAft>
              <a:spcPct val="35000"/>
            </a:spcAft>
            <a:buNone/>
          </a:pPr>
          <a:r>
            <a:rPr lang="en-US" sz="1800" kern="1200"/>
            <a:t>Producing or consuming messages from a message queue</a:t>
          </a:r>
        </a:p>
      </dsp:txBody>
      <dsp:txXfrm>
        <a:off x="3866215" y="2385449"/>
        <a:ext cx="3286406" cy="1947677"/>
      </dsp:txXfrm>
    </dsp:sp>
    <dsp:sp modelId="{7E85110C-8150-4D35-A74F-599976EDDF22}">
      <dsp:nvSpPr>
        <dsp:cNvPr id="0" name=""/>
        <dsp:cNvSpPr/>
      </dsp:nvSpPr>
      <dsp:spPr>
        <a:xfrm>
          <a:off x="8795825" y="500810"/>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815842"/>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100000"/>
            </a:lnSpc>
            <a:spcBef>
              <a:spcPct val="0"/>
            </a:spcBef>
            <a:spcAft>
              <a:spcPct val="35000"/>
            </a:spcAft>
            <a:buNone/>
            <a:defRPr b="1"/>
          </a:pPr>
          <a:r>
            <a:rPr lang="en-US" sz="2600" b="1" kern="1200"/>
            <a:t>Web API’s + Identity</a:t>
          </a:r>
          <a:endParaRPr lang="en-US" sz="2600" kern="1200"/>
        </a:p>
      </dsp:txBody>
      <dsp:txXfrm>
        <a:off x="7727743" y="1815842"/>
        <a:ext cx="3286406" cy="492960"/>
      </dsp:txXfrm>
    </dsp:sp>
    <dsp:sp modelId="{3D81694F-76DD-49A0-91C1-DB4789E7C715}">
      <dsp:nvSpPr>
        <dsp:cNvPr id="0" name=""/>
        <dsp:cNvSpPr/>
      </dsp:nvSpPr>
      <dsp:spPr>
        <a:xfrm>
          <a:off x="7727743" y="2385449"/>
          <a:ext cx="3286406" cy="1947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Add security and authentication to Web API’s</a:t>
          </a:r>
        </a:p>
      </dsp:txBody>
      <dsp:txXfrm>
        <a:off x="7727743" y="2385449"/>
        <a:ext cx="3286406" cy="19476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E4981-635C-4F9C-ADCD-D5894E27B57D}">
      <dsp:nvSpPr>
        <dsp:cNvPr id="0" name=""/>
        <dsp:cNvSpPr/>
      </dsp:nvSpPr>
      <dsp:spPr>
        <a:xfrm>
          <a:off x="1072770" y="6720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8BBC9A-2DE0-42CF-AA3C-BA9A1A83921B}">
      <dsp:nvSpPr>
        <dsp:cNvPr id="0" name=""/>
        <dsp:cNvSpPr/>
      </dsp:nvSpPr>
      <dsp:spPr>
        <a:xfrm>
          <a:off x="4688"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kern="1200"/>
            <a:t>Safe</a:t>
          </a:r>
        </a:p>
      </dsp:txBody>
      <dsp:txXfrm>
        <a:off x="4688" y="1419525"/>
        <a:ext cx="3286406" cy="492960"/>
      </dsp:txXfrm>
    </dsp:sp>
    <dsp:sp modelId="{AD202792-16B7-448B-ABA7-ADB9343E4B9C}">
      <dsp:nvSpPr>
        <dsp:cNvPr id="0" name=""/>
        <dsp:cNvSpPr/>
      </dsp:nvSpPr>
      <dsp:spPr>
        <a:xfrm>
          <a:off x="4688"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Nullable and non-nullable reference types help you write safer code</a:t>
          </a:r>
        </a:p>
        <a:p>
          <a:pPr marL="0" lvl="0" indent="0" algn="ctr" defTabSz="800100">
            <a:lnSpc>
              <a:spcPct val="100000"/>
            </a:lnSpc>
            <a:spcBef>
              <a:spcPct val="0"/>
            </a:spcBef>
            <a:spcAft>
              <a:spcPct val="35000"/>
            </a:spcAft>
            <a:buNone/>
          </a:pPr>
          <a:r>
            <a:rPr lang="en-US" sz="1800" kern="1200"/>
            <a:t>Declare your intent more clearly</a:t>
          </a:r>
        </a:p>
      </dsp:txBody>
      <dsp:txXfrm>
        <a:off x="4688" y="2006477"/>
        <a:ext cx="3286406" cy="2760257"/>
      </dsp:txXfrm>
    </dsp:sp>
    <dsp:sp modelId="{0CDF11CB-23FE-4AF6-90C0-A4F39B25DD2F}">
      <dsp:nvSpPr>
        <dsp:cNvPr id="0" name=""/>
        <dsp:cNvSpPr/>
      </dsp:nvSpPr>
      <dsp:spPr>
        <a:xfrm>
          <a:off x="4934297" y="67203"/>
          <a:ext cx="1150242" cy="115024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1EA248-54F2-49A4-AA63-4F829E21A73A}">
      <dsp:nvSpPr>
        <dsp:cNvPr id="0" name=""/>
        <dsp:cNvSpPr/>
      </dsp:nvSpPr>
      <dsp:spPr>
        <a:xfrm>
          <a:off x="3866215"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Modern</a:t>
          </a:r>
          <a:endParaRPr lang="en-US" sz="2900" kern="1200"/>
        </a:p>
      </dsp:txBody>
      <dsp:txXfrm>
        <a:off x="3866215" y="1419525"/>
        <a:ext cx="3286406" cy="492960"/>
      </dsp:txXfrm>
    </dsp:sp>
    <dsp:sp modelId="{C4314E91-502A-49BB-A666-DB71DA15901A}">
      <dsp:nvSpPr>
        <dsp:cNvPr id="0" name=""/>
        <dsp:cNvSpPr/>
      </dsp:nvSpPr>
      <dsp:spPr>
        <a:xfrm>
          <a:off x="3866215"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Async streams for modern workloads like cloud &amp; IoT communication</a:t>
          </a:r>
        </a:p>
        <a:p>
          <a:pPr marL="0" lvl="0" indent="0" algn="ctr" defTabSz="800100">
            <a:lnSpc>
              <a:spcPct val="100000"/>
            </a:lnSpc>
            <a:spcBef>
              <a:spcPct val="0"/>
            </a:spcBef>
            <a:spcAft>
              <a:spcPct val="35000"/>
            </a:spcAft>
            <a:buNone/>
          </a:pPr>
          <a:r>
            <a:rPr lang="en-US" sz="1800" kern="1200"/>
            <a:t>Easily work with cloud scale datasets using indexes and ranges</a:t>
          </a:r>
        </a:p>
        <a:p>
          <a:pPr marL="0" lvl="0" indent="0" algn="ctr" defTabSz="800100">
            <a:lnSpc>
              <a:spcPct val="100000"/>
            </a:lnSpc>
            <a:spcBef>
              <a:spcPct val="0"/>
            </a:spcBef>
            <a:spcAft>
              <a:spcPct val="35000"/>
            </a:spcAft>
            <a:buNone/>
          </a:pPr>
          <a:endParaRPr lang="en-US" sz="1800" kern="1200"/>
        </a:p>
        <a:p>
          <a:pPr marL="0" lvl="0" indent="0" algn="ctr" defTabSz="800100">
            <a:lnSpc>
              <a:spcPct val="100000"/>
            </a:lnSpc>
            <a:spcBef>
              <a:spcPct val="0"/>
            </a:spcBef>
            <a:spcAft>
              <a:spcPct val="35000"/>
            </a:spcAft>
            <a:buNone/>
          </a:pPr>
          <a:endParaRPr lang="en-US" sz="1800" kern="1200"/>
        </a:p>
      </dsp:txBody>
      <dsp:txXfrm>
        <a:off x="3866215" y="2006477"/>
        <a:ext cx="3286406" cy="2760257"/>
      </dsp:txXfrm>
    </dsp:sp>
    <dsp:sp modelId="{7E85110C-8150-4D35-A74F-599976EDDF22}">
      <dsp:nvSpPr>
        <dsp:cNvPr id="0" name=""/>
        <dsp:cNvSpPr/>
      </dsp:nvSpPr>
      <dsp:spPr>
        <a:xfrm>
          <a:off x="8795825" y="67203"/>
          <a:ext cx="1150242" cy="115024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EB4711-9DC8-4A42-8DC1-572883D1E5D4}">
      <dsp:nvSpPr>
        <dsp:cNvPr id="0" name=""/>
        <dsp:cNvSpPr/>
      </dsp:nvSpPr>
      <dsp:spPr>
        <a:xfrm>
          <a:off x="7727743" y="1419525"/>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100000"/>
            </a:lnSpc>
            <a:spcBef>
              <a:spcPct val="0"/>
            </a:spcBef>
            <a:spcAft>
              <a:spcPct val="35000"/>
            </a:spcAft>
            <a:buNone/>
            <a:defRPr b="1"/>
          </a:pPr>
          <a:r>
            <a:rPr lang="en-US" sz="2900" b="1" kern="1200"/>
            <a:t>Productive</a:t>
          </a:r>
          <a:endParaRPr lang="en-US" sz="2900" kern="1200"/>
        </a:p>
      </dsp:txBody>
      <dsp:txXfrm>
        <a:off x="7727743" y="1419525"/>
        <a:ext cx="3286406" cy="492960"/>
      </dsp:txXfrm>
    </dsp:sp>
    <dsp:sp modelId="{3D81694F-76DD-49A0-91C1-DB4789E7C715}">
      <dsp:nvSpPr>
        <dsp:cNvPr id="0" name=""/>
        <dsp:cNvSpPr/>
      </dsp:nvSpPr>
      <dsp:spPr>
        <a:xfrm>
          <a:off x="7727743" y="2006477"/>
          <a:ext cx="3286406" cy="2760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t>Write less code using patterns</a:t>
          </a:r>
        </a:p>
        <a:p>
          <a:pPr marL="0" lvl="0" indent="0" algn="ctr" defTabSz="800100">
            <a:lnSpc>
              <a:spcPct val="100000"/>
            </a:lnSpc>
            <a:spcBef>
              <a:spcPct val="0"/>
            </a:spcBef>
            <a:spcAft>
              <a:spcPct val="35000"/>
            </a:spcAft>
            <a:buNone/>
          </a:pPr>
          <a:r>
            <a:rPr lang="en-US" sz="1800" kern="1200"/>
            <a:t>Protect data with readonly members</a:t>
          </a:r>
        </a:p>
        <a:p>
          <a:pPr marL="0" lvl="0" indent="0" algn="ctr" defTabSz="800100">
            <a:lnSpc>
              <a:spcPct val="100000"/>
            </a:lnSpc>
            <a:spcBef>
              <a:spcPct val="0"/>
            </a:spcBef>
            <a:spcAft>
              <a:spcPct val="35000"/>
            </a:spcAft>
            <a:buNone/>
          </a:pPr>
          <a:r>
            <a:rPr lang="en-US" sz="1800" kern="1200"/>
            <a:t>Improved using statements for resource management</a:t>
          </a:r>
        </a:p>
      </dsp:txBody>
      <dsp:txXfrm>
        <a:off x="7727743" y="2006477"/>
        <a:ext cx="3286406" cy="27602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529538"/>
          <a:ext cx="1103390" cy="110339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795247"/>
          <a:ext cx="3380850"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Deployment Flexibility</a:t>
          </a:r>
          <a:endParaRPr lang="en-US" sz="2400" kern="1200"/>
        </a:p>
      </dsp:txBody>
      <dsp:txXfrm>
        <a:off x="114755" y="1795247"/>
        <a:ext cx="3380850" cy="488135"/>
      </dsp:txXfrm>
    </dsp:sp>
    <dsp:sp modelId="{9247A9F3-3C44-4118-94A0-90A6015918F1}">
      <dsp:nvSpPr>
        <dsp:cNvPr id="0" name=""/>
        <dsp:cNvSpPr/>
      </dsp:nvSpPr>
      <dsp:spPr>
        <a:xfrm>
          <a:off x="12329" y="2358880"/>
          <a:ext cx="3585702"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Side-by-side deployment, self-contained EXEs</a:t>
          </a:r>
        </a:p>
        <a:p>
          <a:pPr marL="0" lvl="0" indent="0" algn="ctr" defTabSz="800100">
            <a:lnSpc>
              <a:spcPct val="100000"/>
            </a:lnSpc>
            <a:spcBef>
              <a:spcPct val="0"/>
            </a:spcBef>
            <a:spcAft>
              <a:spcPct val="35000"/>
            </a:spcAft>
            <a:buNone/>
          </a:pPr>
          <a:r>
            <a:rPr lang="en-US" sz="1800" kern="1200" baseline="0"/>
            <a:t>Install machine global or app local framework</a:t>
          </a:r>
          <a:endParaRPr lang="en-US" sz="1800" kern="1200"/>
        </a:p>
      </dsp:txBody>
      <dsp:txXfrm>
        <a:off x="12329" y="2358880"/>
        <a:ext cx="3585702" cy="1945519"/>
      </dsp:txXfrm>
    </dsp:sp>
    <dsp:sp modelId="{AA30765A-80B4-4B96-ADE6-7DC14350B0DC}">
      <dsp:nvSpPr>
        <dsp:cNvPr id="0" name=""/>
        <dsp:cNvSpPr/>
      </dsp:nvSpPr>
      <dsp:spPr>
        <a:xfrm>
          <a:off x="5003587" y="420854"/>
          <a:ext cx="1444823" cy="1538125"/>
        </a:xfrm>
        <a:prstGeom prst="rect">
          <a:avLst/>
        </a:prstGeom>
        <a:blipFill rotWithShape="1">
          <a:blip xmlns:r="http://schemas.openxmlformats.org/officeDocument/2006/relationships" r:embed="rId3"/>
          <a:srcRect/>
          <a:stretch>
            <a:fillRect l="-1000" r="-1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801041"/>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Windows 10</a:t>
          </a:r>
          <a:endParaRPr lang="en-US" sz="2400" kern="1200"/>
        </a:p>
      </dsp:txBody>
      <dsp:txXfrm>
        <a:off x="4149727" y="1801041"/>
        <a:ext cx="3152543" cy="488135"/>
      </dsp:txXfrm>
    </dsp:sp>
    <dsp:sp modelId="{3F1F6005-FCFE-4A2B-BE68-A1F6E1439CDC}">
      <dsp:nvSpPr>
        <dsp:cNvPr id="0" name=""/>
        <dsp:cNvSpPr/>
      </dsp:nvSpPr>
      <dsp:spPr>
        <a:xfrm>
          <a:off x="4149727" y="2289490"/>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Access modern Windows 10 APIs from WPF and WinForms</a:t>
          </a:r>
        </a:p>
        <a:p>
          <a:pPr marL="0" lvl="0" indent="0" algn="ctr" defTabSz="800100">
            <a:lnSpc>
              <a:spcPct val="100000"/>
            </a:lnSpc>
            <a:spcBef>
              <a:spcPct val="0"/>
            </a:spcBef>
            <a:spcAft>
              <a:spcPct val="35000"/>
            </a:spcAft>
            <a:buNone/>
          </a:pPr>
          <a:r>
            <a:rPr lang="en-US" sz="1800" kern="1200" baseline="0"/>
            <a:t>Use native Windows 10 controls via XAML islands</a:t>
          </a:r>
          <a:endParaRPr lang="en-US" sz="1800" kern="1200"/>
        </a:p>
      </dsp:txBody>
      <dsp:txXfrm>
        <a:off x="4149727" y="2289490"/>
        <a:ext cx="3152543" cy="1945519"/>
      </dsp:txXfrm>
    </dsp:sp>
    <dsp:sp modelId="{887A2411-E56E-4B51-8FD1-B1B16073166D}">
      <dsp:nvSpPr>
        <dsp:cNvPr id="0" name=""/>
        <dsp:cNvSpPr/>
      </dsp:nvSpPr>
      <dsp:spPr>
        <a:xfrm>
          <a:off x="8878542" y="529538"/>
          <a:ext cx="1103390" cy="1103390"/>
        </a:xfrm>
        <a:prstGeom prst="rect">
          <a:avLst/>
        </a:prstGeom>
        <a:blipFill rotWithShape="1">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795247"/>
          <a:ext cx="3152543" cy="4881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Open Source</a:t>
          </a:r>
          <a:endParaRPr lang="en-US" sz="2000" kern="1200"/>
        </a:p>
      </dsp:txBody>
      <dsp:txXfrm>
        <a:off x="7853965" y="1795247"/>
        <a:ext cx="3152543" cy="488135"/>
      </dsp:txXfrm>
    </dsp:sp>
    <dsp:sp modelId="{7F7F6124-89A7-483E-9F78-684E5A198A9B}">
      <dsp:nvSpPr>
        <dsp:cNvPr id="0" name=""/>
        <dsp:cNvSpPr/>
      </dsp:nvSpPr>
      <dsp:spPr>
        <a:xfrm>
          <a:off x="7853965" y="2337343"/>
          <a:ext cx="3152543" cy="1945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WPF and WinForms projects also open source on GitHub</a:t>
          </a:r>
        </a:p>
        <a:p>
          <a:pPr marL="0" lvl="0" indent="0" algn="ctr" defTabSz="800100">
            <a:lnSpc>
              <a:spcPct val="100000"/>
            </a:lnSpc>
            <a:spcBef>
              <a:spcPct val="0"/>
            </a:spcBef>
            <a:spcAft>
              <a:spcPct val="35000"/>
            </a:spcAft>
            <a:buNone/>
          </a:pPr>
          <a:r>
            <a:rPr lang="en-US" sz="1800" kern="1200" baseline="0"/>
            <a:t>Take advantage of performance, runtime and API improvements happening in .NET Core </a:t>
          </a:r>
          <a:endParaRPr lang="en-US" sz="1800" kern="1200"/>
        </a:p>
      </dsp:txBody>
      <dsp:txXfrm>
        <a:off x="7853965" y="2337343"/>
        <a:ext cx="3152543" cy="1945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53485" y="697569"/>
          <a:ext cx="1103390" cy="11033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14755" y="1948874"/>
          <a:ext cx="3380850"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Full stack web development with C#</a:t>
          </a:r>
          <a:endParaRPr lang="en-US" sz="2400" kern="1200"/>
        </a:p>
      </dsp:txBody>
      <dsp:txXfrm>
        <a:off x="114755" y="1948874"/>
        <a:ext cx="3380850" cy="1089703"/>
      </dsp:txXfrm>
    </dsp:sp>
    <dsp:sp modelId="{9247A9F3-3C44-4118-94A0-90A6015918F1}">
      <dsp:nvSpPr>
        <dsp:cNvPr id="0" name=""/>
        <dsp:cNvSpPr/>
      </dsp:nvSpPr>
      <dsp:spPr>
        <a:xfrm>
          <a:off x="12329" y="3107374"/>
          <a:ext cx="3585702"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don’t need to know AngularJS, React, Vue, etc.</a:t>
          </a:r>
          <a:endParaRPr lang="en-US" sz="1800" kern="1200"/>
        </a:p>
        <a:p>
          <a:pPr marL="0" lvl="0" indent="0" algn="ctr" defTabSz="800100">
            <a:lnSpc>
              <a:spcPct val="100000"/>
            </a:lnSpc>
            <a:spcBef>
              <a:spcPct val="0"/>
            </a:spcBef>
            <a:spcAft>
              <a:spcPct val="35000"/>
            </a:spcAft>
            <a:buNone/>
          </a:pPr>
          <a:r>
            <a:rPr lang="en-US" sz="1800" kern="1200" baseline="0"/>
            <a:t>Take advantage of stability and consistency of .NET</a:t>
          </a:r>
          <a:endParaRPr lang="en-US" sz="1800" kern="1200"/>
        </a:p>
      </dsp:txBody>
      <dsp:txXfrm>
        <a:off x="12329" y="3107374"/>
        <a:ext cx="3585702" cy="1028993"/>
      </dsp:txXfrm>
    </dsp:sp>
    <dsp:sp modelId="{AA30765A-80B4-4B96-ADE6-7DC14350B0DC}">
      <dsp:nvSpPr>
        <dsp:cNvPr id="0" name=""/>
        <dsp:cNvSpPr/>
      </dsp:nvSpPr>
      <dsp:spPr>
        <a:xfrm>
          <a:off x="5003587" y="588885"/>
          <a:ext cx="1444823" cy="1538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9727" y="1969096"/>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Runs in all browsers</a:t>
          </a:r>
          <a:endParaRPr lang="en-US" sz="2400" kern="1200"/>
        </a:p>
      </dsp:txBody>
      <dsp:txXfrm>
        <a:off x="4149727" y="1969096"/>
        <a:ext cx="3152543" cy="1089703"/>
      </dsp:txXfrm>
    </dsp:sp>
    <dsp:sp modelId="{3F1F6005-FCFE-4A2B-BE68-A1F6E1439CDC}">
      <dsp:nvSpPr>
        <dsp:cNvPr id="0" name=""/>
        <dsp:cNvSpPr/>
      </dsp:nvSpPr>
      <dsp:spPr>
        <a:xfrm>
          <a:off x="4149727" y="3121875"/>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Strongly </a:t>
          </a:r>
          <a:r>
            <a:rPr lang="en-US" sz="1700" kern="1200" baseline="0"/>
            <a:t>typed</a:t>
          </a:r>
          <a:r>
            <a:rPr lang="en-US" sz="1800" kern="1200" baseline="0"/>
            <a:t> on the client and server</a:t>
          </a:r>
          <a:endParaRPr lang="en-US" sz="1800" kern="1200"/>
        </a:p>
        <a:p>
          <a:pPr marL="0" lvl="0" indent="0" algn="ctr" defTabSz="800100">
            <a:lnSpc>
              <a:spcPct val="100000"/>
            </a:lnSpc>
            <a:spcBef>
              <a:spcPct val="0"/>
            </a:spcBef>
            <a:spcAft>
              <a:spcPct val="35000"/>
            </a:spcAft>
            <a:buNone/>
          </a:pPr>
          <a:r>
            <a:rPr lang="en-US" sz="1800" kern="1200" baseline="0"/>
            <a:t>Share C# code with the client and server</a:t>
          </a:r>
          <a:endParaRPr lang="en-US" sz="1800" kern="1200"/>
        </a:p>
      </dsp:txBody>
      <dsp:txXfrm>
        <a:off x="4149727" y="3121875"/>
        <a:ext cx="3152543" cy="1028993"/>
      </dsp:txXfrm>
    </dsp:sp>
    <dsp:sp modelId="{887A2411-E56E-4B51-8FD1-B1B16073166D}">
      <dsp:nvSpPr>
        <dsp:cNvPr id="0" name=""/>
        <dsp:cNvSpPr/>
      </dsp:nvSpPr>
      <dsp:spPr>
        <a:xfrm>
          <a:off x="8878542" y="697569"/>
          <a:ext cx="1103390" cy="11033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3965" y="1948874"/>
          <a:ext cx="3152543" cy="10897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Web Assembly </a:t>
          </a:r>
          <a:br>
            <a:rPr lang="en-US" sz="2400" kern="1200" baseline="0"/>
          </a:br>
          <a:r>
            <a:rPr lang="en-US" sz="2000" kern="1200" baseline="0"/>
            <a:t>(In Preview, Release in May 2020)</a:t>
          </a:r>
          <a:endParaRPr lang="en-US" sz="2000" kern="1200"/>
        </a:p>
      </dsp:txBody>
      <dsp:txXfrm>
        <a:off x="7853965" y="1948874"/>
        <a:ext cx="3152543" cy="1089703"/>
      </dsp:txXfrm>
    </dsp:sp>
    <dsp:sp modelId="{7F7F6124-89A7-483E-9F78-684E5A198A9B}">
      <dsp:nvSpPr>
        <dsp:cNvPr id="0" name=""/>
        <dsp:cNvSpPr/>
      </dsp:nvSpPr>
      <dsp:spPr>
        <a:xfrm>
          <a:off x="7853965" y="3095983"/>
          <a:ext cx="3152543" cy="10289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baseline="0"/>
            <a:t>Native</a:t>
          </a:r>
          <a:r>
            <a:rPr lang="en-US" sz="1800" kern="1200" baseline="0"/>
            <a:t> performance</a:t>
          </a:r>
          <a:endParaRPr lang="en-US" sz="1800" kern="1200"/>
        </a:p>
        <a:p>
          <a:pPr marL="0" lvl="0" indent="0" algn="ctr" defTabSz="800100">
            <a:lnSpc>
              <a:spcPct val="100000"/>
            </a:lnSpc>
            <a:spcBef>
              <a:spcPct val="0"/>
            </a:spcBef>
            <a:spcAft>
              <a:spcPct val="35000"/>
            </a:spcAft>
            <a:buNone/>
          </a:pPr>
          <a:r>
            <a:rPr lang="en-US" sz="1800" kern="1200" baseline="0"/>
            <a:t>Requires no plugin or code transpilation</a:t>
          </a:r>
          <a:endParaRPr lang="en-US" sz="1800" kern="1200"/>
        </a:p>
      </dsp:txBody>
      <dsp:txXfrm>
        <a:off x="7853965" y="3095983"/>
        <a:ext cx="3152543" cy="10289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7963-8CD7-4079-BE1F-547C747B84F6}">
      <dsp:nvSpPr>
        <dsp:cNvPr id="0" name=""/>
        <dsp:cNvSpPr/>
      </dsp:nvSpPr>
      <dsp:spPr>
        <a:xfrm>
          <a:off x="1249325" y="1054347"/>
          <a:ext cx="1104468" cy="11044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1389F6-F371-4D2C-8371-25785AC3DA46}">
      <dsp:nvSpPr>
        <dsp:cNvPr id="0" name=""/>
        <dsp:cNvSpPr/>
      </dsp:nvSpPr>
      <dsp:spPr>
        <a:xfrm>
          <a:off x="109481" y="2308784"/>
          <a:ext cx="338415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t>Supports Raspberry Pi and other devices</a:t>
          </a:r>
        </a:p>
      </dsp:txBody>
      <dsp:txXfrm>
        <a:off x="109481" y="2308784"/>
        <a:ext cx="3384155" cy="813559"/>
      </dsp:txXfrm>
    </dsp:sp>
    <dsp:sp modelId="{9247A9F3-3C44-4118-94A0-90A6015918F1}">
      <dsp:nvSpPr>
        <dsp:cNvPr id="0" name=""/>
        <dsp:cNvSpPr/>
      </dsp:nvSpPr>
      <dsp:spPr>
        <a:xfrm>
          <a:off x="6955" y="3214651"/>
          <a:ext cx="3589207" cy="64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baseline="0"/>
            <a:t>You can now run .NET Core apps in small places, including ASP.NET </a:t>
          </a:r>
          <a:endParaRPr lang="en-US" sz="1800" kern="1200"/>
        </a:p>
      </dsp:txBody>
      <dsp:txXfrm>
        <a:off x="6955" y="3214651"/>
        <a:ext cx="3589207" cy="642063"/>
      </dsp:txXfrm>
    </dsp:sp>
    <dsp:sp modelId="{AA30765A-80B4-4B96-ADE6-7DC14350B0DC}">
      <dsp:nvSpPr>
        <dsp:cNvPr id="0" name=""/>
        <dsp:cNvSpPr/>
      </dsp:nvSpPr>
      <dsp:spPr>
        <a:xfrm>
          <a:off x="5226233" y="925928"/>
          <a:ext cx="999954" cy="10716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4000" r="-4000"/>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459333-ECA5-4A95-8110-FD48516F2919}">
      <dsp:nvSpPr>
        <dsp:cNvPr id="0" name=""/>
        <dsp:cNvSpPr/>
      </dsp:nvSpPr>
      <dsp:spPr>
        <a:xfrm>
          <a:off x="4148397" y="2265876"/>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Read sensor data</a:t>
          </a:r>
          <a:br>
            <a:rPr lang="en-US" sz="2400" kern="1200" baseline="0"/>
          </a:br>
          <a:r>
            <a:rPr lang="en-US" sz="2400" kern="1200" baseline="0"/>
            <a:t>&amp; write to displays</a:t>
          </a:r>
          <a:endParaRPr lang="en-US" sz="2400" kern="1200"/>
        </a:p>
      </dsp:txBody>
      <dsp:txXfrm>
        <a:off x="4148397" y="2265876"/>
        <a:ext cx="3155625" cy="813559"/>
      </dsp:txXfrm>
    </dsp:sp>
    <dsp:sp modelId="{3F1F6005-FCFE-4A2B-BE68-A1F6E1439CDC}">
      <dsp:nvSpPr>
        <dsp:cNvPr id="0" name=""/>
        <dsp:cNvSpPr/>
      </dsp:nvSpPr>
      <dsp:spPr>
        <a:xfrm>
          <a:off x="4159821" y="3171947"/>
          <a:ext cx="3155625" cy="9173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New APIs for GPIO pins that enable using millions of IoT peripherals</a:t>
          </a:r>
          <a:endParaRPr lang="en-US" sz="1800" kern="1200"/>
        </a:p>
      </dsp:txBody>
      <dsp:txXfrm>
        <a:off x="4159821" y="3171947"/>
        <a:ext cx="3155625" cy="917394"/>
      </dsp:txXfrm>
    </dsp:sp>
    <dsp:sp modelId="{887A2411-E56E-4B51-8FD1-B1B16073166D}">
      <dsp:nvSpPr>
        <dsp:cNvPr id="0" name=""/>
        <dsp:cNvSpPr/>
      </dsp:nvSpPr>
      <dsp:spPr>
        <a:xfrm>
          <a:off x="8908613" y="1057423"/>
          <a:ext cx="1050913" cy="1087956"/>
        </a:xfrm>
        <a:prstGeom prst="rect">
          <a:avLst/>
        </a:prstGeom>
        <a:blipFill rotWithShape="1">
          <a:blip xmlns:r="http://schemas.openxmlformats.org/officeDocument/2006/relationships" r:embed="rId5"/>
          <a:srcRect/>
          <a:stretch>
            <a:fillRect l="-5000" r="-5000"/>
          </a:stretch>
        </a:blipFill>
        <a:ln w="1079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30E6DB4-70E0-4A5E-8700-84C76DE0BCB5}">
      <dsp:nvSpPr>
        <dsp:cNvPr id="0" name=""/>
        <dsp:cNvSpPr/>
      </dsp:nvSpPr>
      <dsp:spPr>
        <a:xfrm>
          <a:off x="7856257" y="2262301"/>
          <a:ext cx="3155625" cy="81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baseline="0"/>
            <a:t>Works with containers</a:t>
          </a:r>
          <a:endParaRPr lang="en-US" sz="2000" kern="1200"/>
        </a:p>
      </dsp:txBody>
      <dsp:txXfrm>
        <a:off x="7856257" y="2262301"/>
        <a:ext cx="3155625" cy="813559"/>
      </dsp:txXfrm>
    </dsp:sp>
    <dsp:sp modelId="{7F7F6124-89A7-483E-9F78-684E5A198A9B}">
      <dsp:nvSpPr>
        <dsp:cNvPr id="0" name=""/>
        <dsp:cNvSpPr/>
      </dsp:nvSpPr>
      <dsp:spPr>
        <a:xfrm>
          <a:off x="7856257" y="3123088"/>
          <a:ext cx="3155625" cy="646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a:solidFill>
                <a:srgbClr val="1A1A1A"/>
              </a:solidFill>
              <a:latin typeface="Segoe UI" panose="020B0502040204020203" pitchFamily="34" charset="0"/>
              <a:cs typeface="Segoe UI" panose="020B0502040204020203" pitchFamily="34" charset="0"/>
            </a:rPr>
            <a:t>Deploy apps directly onto devices or with containers</a:t>
          </a:r>
          <a:endParaRPr lang="en-US" sz="1800" kern="1200"/>
        </a:p>
      </dsp:txBody>
      <dsp:txXfrm>
        <a:off x="7856257" y="3123088"/>
        <a:ext cx="3155625" cy="646270"/>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1/21/2020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uget.org/packages/System.Device.Gpio"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s.google.com/protocol-buffers/docs/overview"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1117941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Now let’s talk about C#. </a:t>
            </a:r>
          </a:p>
          <a:p>
            <a:endParaRPr lang="en-US" dirty="0"/>
          </a:p>
          <a:p>
            <a:r>
              <a:rPr lang="en-US" dirty="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11</a:t>
            </a:fld>
            <a:endParaRPr lang="en-US"/>
          </a:p>
        </p:txBody>
      </p:sp>
    </p:spTree>
    <p:extLst>
      <p:ext uri="{BB962C8B-B14F-4D97-AF65-F5344CB8AC3E}">
        <p14:creationId xmlns:p14="http://schemas.microsoft.com/office/powerpoint/2010/main" val="57173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Most features of C# 8.0 capture a common action with new syntax, avoiding the bugs that come from having to write and maintain the longer version you would have had before.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 8.0 embraces modern development because the operations that get new syntax are ones with emerging importance in the modern developer landscape, like working with cloud scale datasets and asynchronous communication. </a:t>
            </a:r>
          </a:p>
          <a:p>
            <a:r>
              <a:rPr lang="en-US" sz="1200" kern="1200" dirty="0">
                <a:solidFill>
                  <a:schemeClr val="tx1"/>
                </a:solidFill>
                <a:effectLst/>
                <a:latin typeface="+mn-lt"/>
                <a:ea typeface="+mn-ea"/>
                <a:cs typeface="+mn-cs"/>
              </a:rPr>
              <a:t> </a:t>
            </a:r>
          </a:p>
          <a:p>
            <a:r>
              <a:rPr lang="en-US" dirty="0"/>
              <a:t>&lt;CLICK&gt;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318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13</a:t>
            </a:fld>
            <a:endParaRPr lang="en-US"/>
          </a:p>
        </p:txBody>
      </p:sp>
    </p:spTree>
    <p:extLst>
      <p:ext uri="{BB962C8B-B14F-4D97-AF65-F5344CB8AC3E}">
        <p14:creationId xmlns:p14="http://schemas.microsoft.com/office/powerpoint/2010/main" val="599862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shift to the client and talk about Windows desktop apps. </a:t>
            </a:r>
          </a:p>
          <a:p>
            <a:endParaRPr lang="en-US" dirty="0"/>
          </a:p>
          <a:p>
            <a:r>
              <a:rPr lang="en-US" dirty="0"/>
              <a:t>&lt;CLICK&gt;</a:t>
            </a:r>
          </a:p>
        </p:txBody>
      </p:sp>
      <p:sp>
        <p:nvSpPr>
          <p:cNvPr id="4" name="Slide Number Placeholder 3"/>
          <p:cNvSpPr>
            <a:spLocks noGrp="1"/>
          </p:cNvSpPr>
          <p:nvPr>
            <p:ph type="sldNum" sz="quarter" idx="10"/>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3436949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we have millions of Windows developers using .NET. So .NET Core has added support for Windows Forms and WPF. This allows you to take advantage of the innovation happening in .NET Core, while still using the UI frameworks you know and love. </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392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16</a:t>
            </a:fld>
            <a:endParaRPr lang="en-US"/>
          </a:p>
        </p:txBody>
      </p:sp>
    </p:spTree>
    <p:extLst>
      <p:ext uri="{BB962C8B-B14F-4D97-AF65-F5344CB8AC3E}">
        <p14:creationId xmlns:p14="http://schemas.microsoft.com/office/powerpoint/2010/main" val="3319194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9244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is a new client-side web UI framework based on .NET and C# instead of JavaScript.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.NET has always had great support for building server-rendered web apps with ASP.NET, where your .NET code runs on the server and generates HTML &amp; JSON responses. But if you ever wanted to add some client-side functionality to your web app that runs in the browser on the user's device, that meant you had to write some JavaScript.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Well, not anymore! </a:t>
            </a:r>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enables full-stack web development with .NET using only open web standards. .NET Core 3.0 ships support for </a:t>
            </a:r>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Server apps, which enables you to handle client-side UI interactions over a real-time </a:t>
            </a:r>
            <a:r>
              <a:rPr lang="en-US" sz="1200" kern="1200" dirty="0" err="1">
                <a:solidFill>
                  <a:schemeClr val="tx1"/>
                </a:solidFill>
                <a:effectLst/>
                <a:latin typeface="+mn-lt"/>
                <a:ea typeface="+mn-ea"/>
                <a:cs typeface="+mn-cs"/>
              </a:rPr>
              <a:t>SignalR</a:t>
            </a:r>
            <a:r>
              <a:rPr lang="en-US" sz="1200" kern="1200" dirty="0">
                <a:solidFill>
                  <a:schemeClr val="tx1"/>
                </a:solidFill>
                <a:effectLst/>
                <a:latin typeface="+mn-lt"/>
                <a:ea typeface="+mn-ea"/>
                <a:cs typeface="+mn-cs"/>
              </a:rPr>
              <a:t> connection. And in the near future with </a:t>
            </a:r>
            <a:r>
              <a:rPr lang="en-US" sz="1200" kern="1200" dirty="0" err="1">
                <a:solidFill>
                  <a:schemeClr val="tx1"/>
                </a:solidFill>
                <a:effectLst/>
                <a:latin typeface="+mn-lt"/>
                <a:ea typeface="+mn-ea"/>
                <a:cs typeface="+mn-cs"/>
              </a:rPr>
              <a:t>Blazor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WebAssembly</a:t>
            </a:r>
            <a:r>
              <a:rPr lang="en-US" sz="1200" kern="1200" dirty="0">
                <a:solidFill>
                  <a:schemeClr val="tx1"/>
                </a:solidFill>
                <a:effectLst/>
                <a:latin typeface="+mn-lt"/>
                <a:ea typeface="+mn-ea"/>
                <a:cs typeface="+mn-cs"/>
              </a:rPr>
              <a:t> you'll be able to run your .NET code directly in the browser on </a:t>
            </a:r>
            <a:r>
              <a:rPr lang="en-US" sz="1200" kern="1200" dirty="0" err="1">
                <a:solidFill>
                  <a:schemeClr val="tx1"/>
                </a:solidFill>
                <a:effectLst/>
                <a:latin typeface="+mn-lt"/>
                <a:ea typeface="+mn-ea"/>
                <a:cs typeface="+mn-cs"/>
              </a:rPr>
              <a:t>WebAssembly</a:t>
            </a:r>
            <a:r>
              <a:rPr lang="en-US" sz="1200" kern="1200" dirty="0">
                <a:solidFill>
                  <a:schemeClr val="tx1"/>
                </a:solidFill>
                <a:effectLst/>
                <a:latin typeface="+mn-lt"/>
                <a:ea typeface="+mn-ea"/>
                <a:cs typeface="+mn-cs"/>
              </a:rPr>
              <a:t>-based .NET runtime.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524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155094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You can build anything with .NET.  </a:t>
            </a:r>
          </a:p>
          <a:p>
            <a:endParaRPr lang="en-US" baseline="0" dirty="0"/>
          </a:p>
          <a:p>
            <a:r>
              <a:rPr lang="en-US" baseline="0" dirty="0"/>
              <a:t>We’ve made significant investments in .NET over the years as well as unifying the ecosystem to support building literally anything. From desktop to gaming to the cloud, .NET is a general purpose programming platform that enables all kinds of application scenarios. Once you learn one, you can easily pick up another.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342382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Clarify that we support ARM32/ARM64 (that’s for the Pi and friends) but also x64 for devices that need more horse power. This matches the IoT edge offering</a:t>
            </a:r>
          </a:p>
          <a:p>
            <a:r>
              <a:rPr lang="en-US" dirty="0"/>
              <a:t>We offer a new API, in this package: </a:t>
            </a:r>
            <a:r>
              <a:rPr lang="en-US" dirty="0">
                <a:hlinkClick r:id="rId3"/>
              </a:rPr>
              <a:t>https://www.nuget.org/packages/System.Device.Gpio</a:t>
            </a:r>
            <a:r>
              <a:rPr lang="en-US" dirty="0"/>
              <a:t>. Supports GPIO, PWM, SPI and I2C.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5339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0AE778D-2A57-4226-B72B-26EA3CA60131}" type="slidenum">
              <a:rPr lang="en-US" smtClean="0"/>
              <a:t>22</a:t>
            </a:fld>
            <a:endParaRPr lang="en-US"/>
          </a:p>
        </p:txBody>
      </p:sp>
    </p:spTree>
    <p:extLst>
      <p:ext uri="{BB962C8B-B14F-4D97-AF65-F5344CB8AC3E}">
        <p14:creationId xmlns:p14="http://schemas.microsoft.com/office/powerpoint/2010/main" val="22529185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23</a:t>
            </a:fld>
            <a:endParaRPr lang="en-US"/>
          </a:p>
        </p:txBody>
      </p:sp>
    </p:spTree>
    <p:extLst>
      <p:ext uri="{BB962C8B-B14F-4D97-AF65-F5344CB8AC3E}">
        <p14:creationId xmlns:p14="http://schemas.microsoft.com/office/powerpoint/2010/main" val="234022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2019 – Introduce .NET 5 – Windows, Mac, Linux, Android, IOS all run .NET Core’s runtime</a:t>
            </a:r>
            <a:endParaRPr lang="en-US">
              <a:cs typeface="Calibri"/>
            </a:endParaRPr>
          </a:p>
          <a:p>
            <a:pPr lvl="1"/>
            <a:r>
              <a:rPr lang="en-US"/>
              <a:t>Same BCL used on all platforms, same runtime used on all platforms</a:t>
            </a:r>
          </a:p>
          <a:p>
            <a:pPr lvl="1"/>
            <a:r>
              <a:rPr lang="en-US"/>
              <a:t>Native code compilation on all platforms, by merging .NET Native and Mono AOT</a:t>
            </a:r>
          </a:p>
          <a:p>
            <a:pPr lvl="1"/>
            <a:endParaRPr lang="en-US"/>
          </a:p>
          <a:p>
            <a:pPr lvl="1"/>
            <a:r>
              <a:rPr lang="en-US"/>
              <a:t>JIT and AOT Runtime</a:t>
            </a:r>
          </a:p>
          <a:p>
            <a:pPr lvl="1"/>
            <a:endParaRPr lang="en-US">
              <a:cs typeface="Calibri"/>
            </a:endParaRPr>
          </a:p>
          <a:p>
            <a:r>
              <a:rPr lang="en-US" sz="1200">
                <a:effectLst/>
              </a:rPr>
              <a:t>.NET 5 is the next major version of the .NET Platform that brings technologies from .NET Framework, .NET Core and &amp; Mono runtimes and frameworks together into one .NET platform. </a:t>
            </a:r>
            <a:br>
              <a:rPr lang="en-US"/>
            </a:br>
            <a:endParaRPr lang="en-US"/>
          </a:p>
          <a:p>
            <a:r>
              <a:rPr lang="en-US" sz="1200">
                <a:effectLst/>
              </a:rPr>
              <a:t>.NET 5 will have one Base Class Library (BCL) that will contain APIs for building any type of application. All .NET workloads are supported with application frameworks including cross-platform web development with ASP.NET, iOS and Android mobile development with Xamarin, Windows Desktop, and cross-platform IoT. </a:t>
            </a:r>
          </a:p>
          <a:p>
            <a:endParaRPr lang="en-US"/>
          </a:p>
          <a:p>
            <a:r>
              <a:rPr lang="en-US" sz="1200">
                <a:effectLst/>
              </a:rPr>
              <a:t>.NET 5 will have both Just-in-Time (JIT) and Ahead-of-Time (AOT) compilation models for the multiple compute and device scenarios it must support. JIT has better performance for server and desktop workloads as well as development environments. AOT has better startup, a small footprint, and is required for mobile and IoT devices. </a:t>
            </a:r>
          </a:p>
          <a:p>
            <a:endParaRPr lang="en-US"/>
          </a:p>
          <a:p>
            <a:r>
              <a:rPr lang="en-US" sz="1200">
                <a:effectLst/>
              </a:rPr>
              <a:t>.NET 5 will also have one unified toolchain supported by new SDK project types, will have a flexible deployment model (Side-by-Side and self-contained EXEs) and continue .NET Core's superior performance for server &amp; cloud workloads.</a:t>
            </a:r>
            <a:endParaRPr lang="en-US"/>
          </a:p>
          <a:p>
            <a:pPr lvl="0"/>
            <a:endParaRPr lang="en-US">
              <a:cs typeface="Calibri"/>
            </a:endParaRPr>
          </a:p>
          <a:p>
            <a:pPr lvl="1"/>
            <a:endParaRPr lang="en-US">
              <a:cs typeface="Calibri"/>
            </a:endParaRPr>
          </a:p>
          <a:p>
            <a:pPr lvl="1"/>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1/21/2020 13:46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7063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A5AC7CE-2342-439D-99E9-F1094D4D7F89}" type="slidenum">
              <a:rPr lang="en-US" smtClean="0"/>
              <a:t>25</a:t>
            </a:fld>
            <a:endParaRPr lang="en-US"/>
          </a:p>
        </p:txBody>
      </p:sp>
    </p:spTree>
    <p:extLst>
      <p:ext uri="{BB962C8B-B14F-4D97-AF65-F5344CB8AC3E}">
        <p14:creationId xmlns:p14="http://schemas.microsoft.com/office/powerpoint/2010/main" val="3138488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0918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28</a:t>
            </a:fld>
            <a:endParaRPr lang="en-US"/>
          </a:p>
        </p:txBody>
      </p:sp>
    </p:spTree>
    <p:extLst>
      <p:ext uri="{BB962C8B-B14F-4D97-AF65-F5344CB8AC3E}">
        <p14:creationId xmlns:p14="http://schemas.microsoft.com/office/powerpoint/2010/main" val="1235507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Amazing developers like you have built incredible software with .NET for millions of companies around the world, in every industry. Here’s just a few.  You can read their stories on our dot.net website. </a:t>
            </a:r>
          </a:p>
          <a:p>
            <a:endParaRPr lang="en-US" b="0"/>
          </a:p>
          <a:p>
            <a:r>
              <a:rPr lang="en-US" b="0"/>
              <a:t>&lt;CLICK&gt;</a:t>
            </a:r>
          </a:p>
          <a:p>
            <a:endParaRPr lang="en-US" b="1"/>
          </a:p>
          <a:p>
            <a:r>
              <a:rPr lang="en-US" b="1" i="1"/>
              <a:t>Customer notes (optional to call out here. Suggest keep it quick)</a:t>
            </a:r>
          </a:p>
          <a:p>
            <a:r>
              <a:rPr lang="en-US" b="1"/>
              <a:t>Setpoint Medical:</a:t>
            </a:r>
          </a:p>
          <a:p>
            <a:r>
              <a:rPr lang="en-US" sz="1200" b="0" i="0" u="none" strike="noStrike" kern="1200">
                <a:solidFill>
                  <a:schemeClr val="tx1"/>
                </a:solidFill>
                <a:effectLst/>
                <a:latin typeface="+mn-lt"/>
                <a:ea typeface="+mn-ea"/>
                <a:cs typeface="+mn-cs"/>
              </a:rPr>
              <a:t>As a 35-person startup company, </a:t>
            </a:r>
            <a:r>
              <a:rPr lang="en-US" sz="1200" b="1" i="0" u="none" strike="noStrike" kern="1200" err="1">
                <a:solidFill>
                  <a:schemeClr val="tx1"/>
                </a:solidFill>
                <a:effectLst/>
                <a:latin typeface="+mn-lt"/>
                <a:ea typeface="+mn-ea"/>
                <a:cs typeface="+mn-cs"/>
              </a:rPr>
              <a:t>SetPoint</a:t>
            </a:r>
            <a:r>
              <a:rPr lang="en-US" sz="1200" b="1" i="0" u="none" strike="noStrike" kern="1200">
                <a:solidFill>
                  <a:schemeClr val="tx1"/>
                </a:solidFill>
                <a:effectLst/>
                <a:latin typeface="+mn-lt"/>
                <a:ea typeface="+mn-ea"/>
                <a:cs typeface="+mn-cs"/>
              </a:rPr>
              <a:t> Medical is a pioneer in bioelectronic medicine </a:t>
            </a:r>
            <a:r>
              <a:rPr lang="en-US" sz="1200" b="0" i="0" u="none" strike="noStrike" kern="1200">
                <a:solidFill>
                  <a:schemeClr val="tx1"/>
                </a:solidFill>
                <a:effectLst/>
                <a:latin typeface="+mn-lt"/>
                <a:ea typeface="+mn-ea"/>
                <a:cs typeface="+mn-cs"/>
              </a:rPr>
              <a:t>and has developed an implantable electronic therapy for treatment of chronic autoimmune diseases. </a:t>
            </a:r>
            <a:r>
              <a:rPr lang="en-US" sz="1200" b="1" i="0" u="none" strike="noStrike" kern="1200">
                <a:solidFill>
                  <a:schemeClr val="tx1"/>
                </a:solidFill>
                <a:effectLst/>
                <a:latin typeface="+mn-lt"/>
                <a:ea typeface="+mn-ea"/>
                <a:cs typeface="+mn-cs"/>
              </a:rPr>
              <a:t>This field has the potential to disrupt the pharma industry by eliminating drug treatments and side effects for these diseases. </a:t>
            </a:r>
            <a:r>
              <a:rPr lang="en-US" sz="1200" b="0" i="0" u="none" strike="noStrike" kern="1200">
                <a:solidFill>
                  <a:schemeClr val="tx1"/>
                </a:solidFill>
                <a:effectLst/>
                <a:latin typeface="+mn-lt"/>
                <a:ea typeface="+mn-ea"/>
                <a:cs typeface="+mn-cs"/>
              </a:rPr>
              <a:t>They build implantable medical devices used to treat the symptoms of a variety of autoimmune disorders, including Rheumatoid Arthritis, Chron’s Disease, and even Multiple Sclerosis. </a:t>
            </a:r>
            <a:r>
              <a:rPr lang="en-US" b="1"/>
              <a:t> </a:t>
            </a:r>
          </a:p>
          <a:p>
            <a:endParaRPr lang="en-US" b="1"/>
          </a:p>
          <a:p>
            <a:r>
              <a:rPr lang="en-US" b="0"/>
              <a:t>They use WPF for their test infrastructure and applications. </a:t>
            </a:r>
            <a:r>
              <a:rPr lang="en-US" b="1"/>
              <a:t>Moving to .NET Core 3.0 allowed them to take advantage of Windows 10 Bluetooth stack which dramatically simplified their application and helped them achieve regulatory compliance from the US government. </a:t>
            </a:r>
          </a:p>
          <a:p>
            <a:endParaRPr lang="en-US" b="0"/>
          </a:p>
          <a:p>
            <a:r>
              <a:rPr lang="en-US" b="1"/>
              <a:t>UPS: </a:t>
            </a:r>
            <a:r>
              <a:rPr lang="en-US" b="0"/>
              <a:t>(everyone knows UPS)</a:t>
            </a:r>
          </a:p>
          <a:p>
            <a:r>
              <a:rPr lang="en-US" sz="1200" b="0" i="0" u="none" strike="noStrike" kern="1200">
                <a:solidFill>
                  <a:schemeClr val="tx1"/>
                </a:solidFill>
                <a:effectLst/>
                <a:latin typeface="+mn-lt"/>
                <a:ea typeface="+mn-ea"/>
                <a:cs typeface="+mn-cs"/>
              </a:rPr>
              <a:t>UPS Mobile app—has improved customer experience and </a:t>
            </a:r>
            <a:r>
              <a:rPr lang="en-US" sz="1200" b="1" i="0" u="none" strike="noStrike" kern="1200">
                <a:solidFill>
                  <a:schemeClr val="tx1"/>
                </a:solidFill>
                <a:effectLst/>
                <a:latin typeface="+mn-lt"/>
                <a:ea typeface="+mn-ea"/>
                <a:cs typeface="+mn-cs"/>
              </a:rPr>
              <a:t>nearly halved the amount of code, compared with the previous platform-specific versions</a:t>
            </a:r>
            <a:r>
              <a:rPr lang="en-US" sz="1200" b="0" i="0" u="none" strike="noStrike" kern="1200">
                <a:solidFill>
                  <a:schemeClr val="tx1"/>
                </a:solidFill>
                <a:effectLst/>
                <a:latin typeface="+mn-lt"/>
                <a:ea typeface="+mn-ea"/>
                <a:cs typeface="+mn-cs"/>
              </a:rPr>
              <a:t>. Developers quickly brought the app to market using Visual Studio Tools for Xamarin. </a:t>
            </a:r>
          </a:p>
          <a:p>
            <a:endParaRPr lang="en-US" b="0"/>
          </a:p>
          <a:p>
            <a:r>
              <a:rPr lang="en-US" b="1"/>
              <a:t>Siemens </a:t>
            </a:r>
            <a:r>
              <a:rPr lang="en-US" sz="1200" b="1" i="0" u="none" strike="noStrike" kern="1200" err="1">
                <a:solidFill>
                  <a:schemeClr val="tx1"/>
                </a:solidFill>
                <a:effectLst/>
                <a:latin typeface="+mn-lt"/>
                <a:ea typeface="+mn-ea"/>
                <a:cs typeface="+mn-cs"/>
              </a:rPr>
              <a:t>Healthineers</a:t>
            </a:r>
            <a:r>
              <a:rPr lang="en-US" b="1"/>
              <a:t>: </a:t>
            </a:r>
          </a:p>
          <a:p>
            <a:r>
              <a:rPr lang="en-US" sz="1200" b="0" i="0" u="none" strike="noStrike" kern="1200">
                <a:solidFill>
                  <a:schemeClr val="tx1"/>
                </a:solidFill>
                <a:effectLst/>
                <a:latin typeface="+mn-lt"/>
                <a:ea typeface="+mn-ea"/>
                <a:cs typeface="+mn-cs"/>
              </a:rPr>
              <a:t>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is leading the digitalization of healthcare by helping health providers and solution developers bring more value to the delivery of care, ultimately improving the quality of insights derived from healthcare data. Siemens </a:t>
            </a:r>
            <a:r>
              <a:rPr lang="en-US" sz="1200" b="0" i="0" u="none" strike="noStrike" kern="1200" err="1">
                <a:solidFill>
                  <a:schemeClr val="tx1"/>
                </a:solidFill>
                <a:effectLst/>
                <a:latin typeface="+mn-lt"/>
                <a:ea typeface="+mn-ea"/>
                <a:cs typeface="+mn-cs"/>
              </a:rPr>
              <a:t>Healthineers</a:t>
            </a:r>
            <a:r>
              <a:rPr lang="en-US" sz="1200" b="0" i="0" u="none" strike="noStrike" kern="1200">
                <a:solidFill>
                  <a:schemeClr val="tx1"/>
                </a:solidFill>
                <a:effectLst/>
                <a:latin typeface="+mn-lt"/>
                <a:ea typeface="+mn-ea"/>
                <a:cs typeface="+mn-cs"/>
              </a:rPr>
              <a:t> uses Microsoft Azure to make solutions more accessible, and it </a:t>
            </a:r>
            <a:r>
              <a:rPr lang="en-US" sz="1200" b="1" i="0" u="none" strike="noStrike" kern="1200">
                <a:solidFill>
                  <a:schemeClr val="tx1"/>
                </a:solidFill>
                <a:effectLst/>
                <a:latin typeface="+mn-lt"/>
                <a:ea typeface="+mn-ea"/>
                <a:cs typeface="+mn-cs"/>
              </a:rPr>
              <a:t>uses Azure Kubernetes Service (AKS) and .NET Core for a fast, efficient, and competitive development pipeline.</a:t>
            </a:r>
          </a:p>
          <a:p>
            <a:endParaRPr lang="en-US" sz="1200" b="0" i="0" u="none" strike="noStrike" kern="1200">
              <a:solidFill>
                <a:schemeClr val="tx1"/>
              </a:solidFill>
              <a:effectLst/>
              <a:latin typeface="+mn-lt"/>
              <a:ea typeface="+mn-ea"/>
              <a:cs typeface="+mn-cs"/>
            </a:endParaRPr>
          </a:p>
          <a:p>
            <a:r>
              <a:rPr lang="en-US" b="1"/>
              <a:t>Evolution Software:</a:t>
            </a:r>
          </a:p>
          <a:p>
            <a:r>
              <a:rPr lang="en-US" sz="1200" b="0" i="0" u="none" strike="noStrike" kern="1200">
                <a:solidFill>
                  <a:schemeClr val="tx1"/>
                </a:solidFill>
                <a:effectLst/>
                <a:latin typeface="+mn-lt"/>
                <a:ea typeface="+mn-ea"/>
                <a:cs typeface="+mn-cs"/>
              </a:rPr>
              <a:t>Evolution Software Design, Inc. is a consulting firm that helps other organizations apply technology more effectively through strategic technology solutions and by developing healthcare, e-commerce, agriculture, and enterprise applications. One of the company's recent ventures is in the hazelnut industry, partnering with various hazelnut processing companies to improve the quality of hazelnuts from farm to consumer using machine learning and ML.NET. </a:t>
            </a:r>
            <a:r>
              <a:rPr lang="en-US" b="0"/>
              <a:t>Evolution Software </a:t>
            </a:r>
            <a:r>
              <a:rPr lang="en-US" b="1"/>
              <a:t>uses ML.NET to predict moisture levels of hazelnuts during the commercial drying process and alerts operators when they reach the ideal level.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1/21/2020 13:46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9908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get to why we’re here today. .NET Core 3.0 has released so go get it!</a:t>
            </a:r>
          </a:p>
          <a:p>
            <a:endParaRPr lang="en-US"/>
          </a:p>
          <a:p>
            <a:r>
              <a:rPr lang="en-US"/>
              <a:t>We’ve added Windows Desktop support with Windows Forms and WPF support. This brings the capabilities of .NET Core to these UI frameworks. Particularly, flexible deployment with side-by-side and self-contained EXEs so you don’t have to have .NET installed on the machine first anymore.</a:t>
            </a:r>
          </a:p>
          <a:p>
            <a:endParaRPr lang="en-US"/>
          </a:p>
          <a:p>
            <a:r>
              <a:rPr lang="en-US"/>
              <a:t>We also have some exiting new things for Web developers with </a:t>
            </a:r>
            <a:r>
              <a:rPr lang="en-US" err="1"/>
              <a:t>Blazor</a:t>
            </a:r>
            <a:r>
              <a:rPr lang="en-US"/>
              <a:t>, adding full-stack web development with C# and Razor, allowing you to build beautiful and responsive Single Page Apps without having to write JavaScript!</a:t>
            </a:r>
          </a:p>
          <a:p>
            <a:endParaRPr lang="en-US"/>
          </a:p>
          <a:p>
            <a:r>
              <a:rPr lang="en-US"/>
              <a:t>Additionally we have a ton of improvements for building better cloud native, scalable apps and services with ASP.NET as well as some exciting C# 8.0 language features. </a:t>
            </a:r>
          </a:p>
          <a:p>
            <a:endParaRPr lang="en-US"/>
          </a:p>
          <a:p>
            <a:r>
              <a:rPr lang="en-US"/>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18928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We’ve also just released some updates for Visual Studio 2019 version 16.3 and Visual Studio 2019 for Mac version 8.3!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Both add support for .NET Core 3.0 and C# 8.0, have many productivity and performance enhancements and have support for building iOS 13 &amp; Android 10 mobile apps.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particular, Visual Studio: </a:t>
            </a:r>
          </a:p>
          <a:p>
            <a:r>
              <a:rPr lang="en-US" sz="1200" kern="1200">
                <a:solidFill>
                  <a:schemeClr val="tx1"/>
                </a:solidFill>
                <a:effectLst/>
                <a:latin typeface="+mn-lt"/>
                <a:ea typeface="+mn-ea"/>
                <a:cs typeface="+mn-cs"/>
              </a:rPr>
              <a:t>-   Adds support for creating WPF and Windows Forms desktop applications with .NET Core 3.0, alongside ASP.NET Core web and </a:t>
            </a:r>
            <a:r>
              <a:rPr lang="en-US" sz="1200" kern="1200" err="1">
                <a:solidFill>
                  <a:schemeClr val="tx1"/>
                </a:solidFill>
                <a:effectLst/>
                <a:latin typeface="+mn-lt"/>
                <a:ea typeface="+mn-ea"/>
                <a:cs typeface="+mn-cs"/>
              </a:rPr>
              <a:t>Blazor</a:t>
            </a:r>
            <a:r>
              <a:rPr lang="en-US" sz="1200" kern="1200">
                <a:solidFill>
                  <a:schemeClr val="tx1"/>
                </a:solidFill>
                <a:effectLst/>
                <a:latin typeface="+mn-lt"/>
                <a:ea typeface="+mn-ea"/>
                <a:cs typeface="+mn-cs"/>
              </a:rPr>
              <a:t> applications, </a:t>
            </a:r>
            <a:r>
              <a:rPr lang="en-US" sz="1200" kern="1200" err="1">
                <a:solidFill>
                  <a:schemeClr val="tx1"/>
                </a:solidFill>
                <a:effectLst/>
                <a:latin typeface="+mn-lt"/>
                <a:ea typeface="+mn-ea"/>
                <a:cs typeface="+mn-cs"/>
              </a:rPr>
              <a:t>gRPC</a:t>
            </a:r>
            <a:r>
              <a:rPr lang="en-US" sz="1200" kern="1200">
                <a:solidFill>
                  <a:schemeClr val="tx1"/>
                </a:solidFill>
                <a:effectLst/>
                <a:latin typeface="+mn-lt"/>
                <a:ea typeface="+mn-ea"/>
                <a:cs typeface="+mn-cs"/>
              </a:rPr>
              <a:t> services, and much more. </a:t>
            </a:r>
          </a:p>
          <a:p>
            <a:r>
              <a:rPr lang="en-US" sz="1200" kern="1200">
                <a:solidFill>
                  <a:schemeClr val="tx1"/>
                </a:solidFill>
                <a:effectLst/>
                <a:latin typeface="+mn-lt"/>
                <a:ea typeface="+mn-ea"/>
                <a:cs typeface="+mn-cs"/>
              </a:rPr>
              <a:t>-   You can publish .NET Core 3.0 worker projects to Azure Container Registry, </a:t>
            </a:r>
            <a:r>
              <a:rPr lang="en-US" sz="1200" kern="1200" err="1">
                <a:solidFill>
                  <a:schemeClr val="tx1"/>
                </a:solidFill>
                <a:effectLst/>
                <a:latin typeface="+mn-lt"/>
                <a:ea typeface="+mn-ea"/>
                <a:cs typeface="+mn-cs"/>
              </a:rPr>
              <a:t>DockerHub</a:t>
            </a:r>
            <a:r>
              <a:rPr lang="en-US" sz="1200" kern="1200">
                <a:solidFill>
                  <a:schemeClr val="tx1"/>
                </a:solidFill>
                <a:effectLst/>
                <a:latin typeface="+mn-lt"/>
                <a:ea typeface="+mn-ea"/>
                <a:cs typeface="+mn-cs"/>
              </a:rPr>
              <a:t>, and elsewhere. </a:t>
            </a:r>
          </a:p>
          <a:p>
            <a:pPr marL="171450" indent="-171450">
              <a:buFontTx/>
              <a:buChar char="-"/>
            </a:pPr>
            <a:r>
              <a:rPr lang="en-US" sz="1200" kern="1200">
                <a:solidFill>
                  <a:schemeClr val="tx1"/>
                </a:solidFill>
                <a:effectLst/>
                <a:latin typeface="+mn-lt"/>
                <a:ea typeface="+mn-ea"/>
                <a:cs typeface="+mn-cs"/>
              </a:rPr>
              <a:t>We also added for targeting .NET Framework 4.8 and F# 4.7. </a:t>
            </a:r>
          </a:p>
          <a:p>
            <a:pPr marL="171450" indent="-171450">
              <a:buFontTx/>
              <a:buChar char="-"/>
            </a:pPr>
            <a:r>
              <a:rPr lang="en-US" sz="1200" kern="1200">
                <a:solidFill>
                  <a:schemeClr val="tx1"/>
                </a:solidFill>
                <a:effectLst/>
                <a:latin typeface="+mn-lt"/>
                <a:ea typeface="+mn-ea"/>
                <a:cs typeface="+mn-cs"/>
              </a:rPr>
              <a:t>Multiple productivity improvements were added for .NET developers, like more </a:t>
            </a:r>
            <a:r>
              <a:rPr lang="en-US" sz="1200" kern="1200" err="1">
                <a:solidFill>
                  <a:schemeClr val="tx1"/>
                </a:solidFill>
                <a:effectLst/>
                <a:latin typeface="+mn-lt"/>
                <a:ea typeface="+mn-ea"/>
                <a:cs typeface="+mn-cs"/>
              </a:rPr>
              <a:t>refactorings</a:t>
            </a:r>
            <a:r>
              <a:rPr lang="en-US" sz="1200" kern="1200">
                <a:solidFill>
                  <a:schemeClr val="tx1"/>
                </a:solidFill>
                <a:effectLst/>
                <a:latin typeface="+mn-lt"/>
                <a:ea typeface="+mn-ea"/>
                <a:cs typeface="+mn-cs"/>
              </a:rPr>
              <a:t> and search capabilities.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With Visual Studio 2019 for Mac:</a:t>
            </a:r>
          </a:p>
          <a:p>
            <a:pPr marL="171450" indent="-171450">
              <a:buFontTx/>
              <a:buChar char="-"/>
            </a:pPr>
            <a:r>
              <a:rPr lang="en-US" sz="1200" kern="1200">
                <a:solidFill>
                  <a:schemeClr val="tx1"/>
                </a:solidFill>
                <a:effectLst/>
                <a:latin typeface="+mn-lt"/>
                <a:ea typeface="+mn-ea"/>
                <a:cs typeface="+mn-cs"/>
              </a:rPr>
              <a:t>We enhanced productivity with new C#, Web and XAML editors </a:t>
            </a:r>
          </a:p>
          <a:p>
            <a:pPr marL="171450" indent="-171450">
              <a:buFontTx/>
              <a:buChar char="-"/>
            </a:pPr>
            <a:endParaRPr lang="en-US" sz="1200" kern="1200">
              <a:solidFill>
                <a:schemeClr val="tx1"/>
              </a:solidFill>
              <a:effectLst/>
              <a:latin typeface="+mn-lt"/>
              <a:ea typeface="+mn-ea"/>
              <a:cs typeface="+mn-cs"/>
            </a:endParaRPr>
          </a:p>
          <a:p>
            <a:pPr marL="171450" indent="-171450">
              <a:buFontTx/>
              <a:buChar char="-"/>
            </a:pP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217600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.NET has a rich ecosystem of partners building additional tools and controls to help you build beautiful, full-featured, applications faster.</a:t>
            </a:r>
          </a:p>
          <a:p>
            <a:endParaRPr lang="en-US"/>
          </a:p>
          <a:p>
            <a:r>
              <a:rPr lang="en-US"/>
              <a:t>We have many partners releasing support for .NET Core 3.0 in their tools and controls today as well. </a:t>
            </a:r>
          </a:p>
          <a:p>
            <a:endParaRPr lang="en-US"/>
          </a:p>
          <a:p>
            <a:r>
              <a:rPr lang="en-US"/>
              <a:t>THANK YOU!!</a:t>
            </a:r>
          </a:p>
          <a:p>
            <a:endParaRPr lang="en-US"/>
          </a:p>
          <a:p>
            <a:r>
              <a:rPr lang="en-US"/>
              <a:t>&lt;CLICK&gt; </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1261076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Today we’re going to show you how .NET can be used to build any type of app. We’re going to start with cloud development and microservices. </a:t>
            </a:r>
          </a:p>
          <a:p>
            <a:endParaRPr lang="en-US"/>
          </a:p>
          <a:p>
            <a:r>
              <a:rPr lang="en-US"/>
              <a:t>&lt;CLICK TO NEXT SLIDE&gt;</a:t>
            </a:r>
          </a:p>
        </p:txBody>
      </p:sp>
      <p:sp>
        <p:nvSpPr>
          <p:cNvPr id="4" name="Slide Number Placeholder 3"/>
          <p:cNvSpPr>
            <a:spLocks noGrp="1"/>
          </p:cNvSpPr>
          <p:nvPr>
            <p:ph type="sldNum" sz="quarter" idx="10"/>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1300274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added a ton of features to ASP.NET Core in version 3.0 on order to make building resilient microservices easier. </a:t>
            </a:r>
          </a:p>
          <a:p>
            <a:endParaRPr lang="en-US" dirty="0"/>
          </a:p>
          <a:p>
            <a:r>
              <a:rPr lang="en-US" sz="1200" b="0" i="0" kern="1200" dirty="0">
                <a:solidFill>
                  <a:schemeClr val="tx1"/>
                </a:solidFill>
                <a:effectLst/>
                <a:latin typeface="+mn-lt"/>
                <a:ea typeface="+mn-ea"/>
                <a:cs typeface="+mn-cs"/>
              </a:rPr>
              <a:t>Protocol buffers are a flexible, efficient, automated mechanism for serializing structured data – think XML, but smaller, faster, and simpler. You define how you want your data to be structured once, then you can use special generated source code to easily write and read your structured data to and from a variety of data streams and using a variety of languages.</a:t>
            </a:r>
          </a:p>
          <a:p>
            <a:endParaRPr lang="en-US" dirty="0"/>
          </a:p>
          <a:p>
            <a:pPr fontAlgn="base"/>
            <a:r>
              <a:rPr lang="en-US" sz="1200" b="0" i="0" kern="1200" dirty="0">
                <a:solidFill>
                  <a:schemeClr val="tx1"/>
                </a:solidFill>
                <a:effectLst/>
                <a:latin typeface="+mn-lt"/>
                <a:ea typeface="+mn-ea"/>
                <a:cs typeface="+mn-cs"/>
              </a:rPr>
              <a:t>Will </a:t>
            </a:r>
            <a:r>
              <a:rPr lang="en-US" sz="1200" b="0" i="0" kern="1200" dirty="0" err="1">
                <a:solidFill>
                  <a:schemeClr val="tx1"/>
                </a:solidFill>
                <a:effectLst/>
                <a:latin typeface="+mn-lt"/>
                <a:ea typeface="+mn-ea"/>
                <a:cs typeface="+mn-cs"/>
              </a:rPr>
              <a:t>gRPC</a:t>
            </a:r>
            <a:r>
              <a:rPr lang="en-US" sz="1200" b="0" i="0" kern="1200" dirty="0">
                <a:solidFill>
                  <a:schemeClr val="tx1"/>
                </a:solidFill>
                <a:effectLst/>
                <a:latin typeface="+mn-lt"/>
                <a:ea typeface="+mn-ea"/>
                <a:cs typeface="+mn-cs"/>
              </a:rPr>
              <a:t> replace SOAP, WCF, REST and JSON?</a:t>
            </a:r>
          </a:p>
          <a:p>
            <a:pPr fontAlgn="base"/>
            <a:r>
              <a:rPr lang="en-US" sz="1200" b="0" i="0" kern="1200" dirty="0">
                <a:solidFill>
                  <a:schemeClr val="tx1"/>
                </a:solidFill>
                <a:effectLst/>
                <a:latin typeface="+mn-lt"/>
                <a:ea typeface="+mn-ea"/>
                <a:cs typeface="+mn-cs"/>
              </a:rPr>
              <a:t>In ASP.NET Core world </a:t>
            </a:r>
            <a:r>
              <a:rPr lang="en-US" sz="1200" b="0" i="0" kern="1200" dirty="0" err="1">
                <a:solidFill>
                  <a:schemeClr val="tx1"/>
                </a:solidFill>
                <a:effectLst/>
                <a:latin typeface="+mn-lt"/>
                <a:ea typeface="+mn-ea"/>
                <a:cs typeface="+mn-cs"/>
              </a:rPr>
              <a:t>gRPC</a:t>
            </a:r>
            <a:r>
              <a:rPr lang="en-US" sz="1200" b="0" i="0" kern="1200" dirty="0">
                <a:solidFill>
                  <a:schemeClr val="tx1"/>
                </a:solidFill>
                <a:effectLst/>
                <a:latin typeface="+mn-lt"/>
                <a:ea typeface="+mn-ea"/>
                <a:cs typeface="+mn-cs"/>
              </a:rPr>
              <a:t> is new kid on the block and it’s too early to say if it’s here to replace REST and </a:t>
            </a:r>
            <a:r>
              <a:rPr lang="en-US" sz="1200" b="0" i="0" kern="1200" dirty="0" err="1">
                <a:solidFill>
                  <a:schemeClr val="tx1"/>
                </a:solidFill>
                <a:effectLst/>
                <a:latin typeface="+mn-lt"/>
                <a:ea typeface="+mn-ea"/>
                <a:cs typeface="+mn-cs"/>
              </a:rPr>
              <a:t>WebAPI</a:t>
            </a:r>
            <a:r>
              <a:rPr lang="en-US" sz="1200" b="0" i="0" kern="1200" dirty="0">
                <a:solidFill>
                  <a:schemeClr val="tx1"/>
                </a:solidFill>
                <a:effectLst/>
                <a:latin typeface="+mn-lt"/>
                <a:ea typeface="+mn-ea"/>
                <a:cs typeface="+mn-cs"/>
              </a:rPr>
              <a:t> that are easier to consume for client applications. Actually I don’t think so. Having thin and simple service interface that doesn’t require advanced tooling will remain the important benefit.</a:t>
            </a:r>
          </a:p>
          <a:p>
            <a:pPr fontAlgn="base"/>
            <a:r>
              <a:rPr lang="en-US" sz="1200" b="0" i="0" kern="1200" dirty="0">
                <a:solidFill>
                  <a:schemeClr val="tx1"/>
                </a:solidFill>
                <a:effectLst/>
                <a:latin typeface="+mn-lt"/>
                <a:ea typeface="+mn-ea"/>
                <a:cs typeface="+mn-cs"/>
              </a:rPr>
              <a:t>When it comes to SOAP and WCF it’s a different story. </a:t>
            </a:r>
            <a:r>
              <a:rPr lang="en-US" sz="1200" b="0" i="0" u="none" strike="noStrike" kern="1200" dirty="0">
                <a:solidFill>
                  <a:schemeClr val="tx1"/>
                </a:solidFill>
                <a:effectLst/>
                <a:latin typeface="+mn-lt"/>
                <a:ea typeface="+mn-ea"/>
                <a:cs typeface="+mn-cs"/>
                <a:hlinkClick r:id="rId3" tooltip="Overview of Protocol Buffers"/>
              </a:rPr>
              <a:t>Overview of Protocol Buffers</a:t>
            </a:r>
            <a:r>
              <a:rPr lang="en-US" sz="1200" b="0" i="0" kern="1200" dirty="0">
                <a:solidFill>
                  <a:schemeClr val="tx1"/>
                </a:solidFill>
                <a:effectLst/>
                <a:latin typeface="+mn-lt"/>
                <a:ea typeface="+mn-ea"/>
                <a:cs typeface="+mn-cs"/>
              </a:rPr>
              <a:t> brings out the following advantages of protocol buffer messages over XML based messages:</a:t>
            </a:r>
          </a:p>
          <a:p>
            <a:pPr fontAlgn="base"/>
            <a:r>
              <a:rPr lang="en-US" sz="1200" b="0" i="0" kern="1200" dirty="0">
                <a:solidFill>
                  <a:schemeClr val="tx1"/>
                </a:solidFill>
                <a:effectLst/>
                <a:latin typeface="+mn-lt"/>
                <a:ea typeface="+mn-ea"/>
                <a:cs typeface="+mn-cs"/>
              </a:rPr>
              <a:t>3 to 10 times smaller,</a:t>
            </a:r>
          </a:p>
          <a:p>
            <a:pPr fontAlgn="base"/>
            <a:r>
              <a:rPr lang="en-US" sz="1200" b="0" i="0" kern="1200" dirty="0">
                <a:solidFill>
                  <a:schemeClr val="tx1"/>
                </a:solidFill>
                <a:effectLst/>
                <a:latin typeface="+mn-lt"/>
                <a:ea typeface="+mn-ea"/>
                <a:cs typeface="+mn-cs"/>
              </a:rPr>
              <a:t>20 to 100 times faster,</a:t>
            </a:r>
          </a:p>
          <a:p>
            <a:pPr fontAlgn="base"/>
            <a:r>
              <a:rPr lang="en-US" sz="1200" b="0" i="0" kern="1200" dirty="0">
                <a:solidFill>
                  <a:schemeClr val="tx1"/>
                </a:solidFill>
                <a:effectLst/>
                <a:latin typeface="+mn-lt"/>
                <a:ea typeface="+mn-ea"/>
                <a:cs typeface="+mn-cs"/>
              </a:rPr>
              <a:t>less ambiguous.</a:t>
            </a:r>
          </a:p>
          <a:p>
            <a:pPr fontAlgn="base"/>
            <a:r>
              <a:rPr lang="en-US" sz="1200" b="0" i="0" kern="1200" dirty="0">
                <a:solidFill>
                  <a:schemeClr val="tx1"/>
                </a:solidFill>
                <a:effectLst/>
                <a:latin typeface="+mn-lt"/>
                <a:ea typeface="+mn-ea"/>
                <a:cs typeface="+mn-cs"/>
              </a:rPr>
              <a:t>Those who have experiences with WCF and SOAP should find these numbers great.</a:t>
            </a:r>
          </a:p>
          <a:p>
            <a:pPr fontAlgn="base"/>
            <a:r>
              <a:rPr lang="en-US" sz="1200" b="0" i="0" kern="1200" dirty="0">
                <a:solidFill>
                  <a:schemeClr val="tx1"/>
                </a:solidFill>
                <a:effectLst/>
                <a:latin typeface="+mn-lt"/>
                <a:ea typeface="+mn-ea"/>
                <a:cs typeface="+mn-cs"/>
              </a:rPr>
              <a:t>AS WCF is not officially supported on .NET Core then </a:t>
            </a:r>
            <a:r>
              <a:rPr lang="en-US" sz="1200" b="0" i="0" kern="1200" dirty="0" err="1">
                <a:solidFill>
                  <a:schemeClr val="tx1"/>
                </a:solidFill>
                <a:effectLst/>
                <a:latin typeface="+mn-lt"/>
                <a:ea typeface="+mn-ea"/>
                <a:cs typeface="+mn-cs"/>
              </a:rPr>
              <a:t>gRPC</a:t>
            </a:r>
            <a:r>
              <a:rPr lang="en-US" sz="1200" b="0" i="0" kern="1200" dirty="0">
                <a:solidFill>
                  <a:schemeClr val="tx1"/>
                </a:solidFill>
                <a:effectLst/>
                <a:latin typeface="+mn-lt"/>
                <a:ea typeface="+mn-ea"/>
                <a:cs typeface="+mn-cs"/>
              </a:rPr>
              <a:t> is currently the only serious option for </a:t>
            </a:r>
            <a:r>
              <a:rPr lang="en-US" sz="1200" b="0" i="0" kern="1200" dirty="0" err="1">
                <a:solidFill>
                  <a:schemeClr val="tx1"/>
                </a:solidFill>
                <a:effectLst/>
                <a:latin typeface="+mn-lt"/>
                <a:ea typeface="+mn-ea"/>
                <a:cs typeface="+mn-cs"/>
              </a:rPr>
              <a:t>enterprice</a:t>
            </a:r>
            <a:r>
              <a:rPr lang="en-US" sz="1200" b="0" i="0" kern="1200">
                <a:solidFill>
                  <a:schemeClr val="tx1"/>
                </a:solidFill>
                <a:effectLst/>
                <a:latin typeface="+mn-lt"/>
                <a:ea typeface="+mn-ea"/>
                <a:cs typeface="+mn-cs"/>
              </a:rPr>
              <a:t> grade messaging between systems.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923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4.sv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emf"/><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C29070-1FD3-47A5-811F-38481046D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8125"/>
            <a:ext cx="12192000" cy="6381750"/>
          </a:xfrm>
          <a:prstGeom prst="rect">
            <a:avLst/>
          </a:prstGeom>
        </p:spPr>
      </p:pic>
      <p:pic>
        <p:nvPicPr>
          <p:cNvPr id="19" name="Picture 18"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2" name="TextBox 1">
            <a:extLst>
              <a:ext uri="{FF2B5EF4-FFF2-40B4-BE49-F238E27FC236}">
                <a16:creationId xmlns:a16="http://schemas.microsoft.com/office/drawing/2014/main" id="{6E3E4BBD-D484-4B33-8113-1E7DD1741B22}"/>
              </a:ext>
            </a:extLst>
          </p:cNvPr>
          <p:cNvSpPr txBox="1"/>
          <p:nvPr userDrawn="1"/>
        </p:nvSpPr>
        <p:spPr>
          <a:xfrm>
            <a:off x="8229601" y="5855677"/>
            <a:ext cx="3217984" cy="627864"/>
          </a:xfrm>
          <a:prstGeom prst="rect">
            <a:avLst/>
          </a:prstGeom>
          <a:solidFill>
            <a:srgbClr val="E2068C"/>
          </a:solidFill>
        </p:spPr>
        <p:txBody>
          <a:bodyPr wrap="square" lIns="182880" tIns="146304" rIns="182880" bIns="146304" rtlCol="0">
            <a:spAutoFit/>
          </a:bodyPr>
          <a:lstStyle/>
          <a:p>
            <a:pPr algn="ctr">
              <a:lnSpc>
                <a:spcPct val="90000"/>
              </a:lnSpc>
              <a:spcAft>
                <a:spcPts val="600"/>
              </a:spcAft>
            </a:pPr>
            <a:r>
              <a:rPr lang="en-US" sz="2400">
                <a:solidFill>
                  <a:schemeClr val="bg1"/>
                </a:solidFill>
              </a:rPr>
              <a:t>www.dotnetconf.net </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296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715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231ED1D-3304-42EE-8EF4-679A6BE4CBA5}"/>
              </a:ext>
            </a:extLst>
          </p:cNvPr>
          <p:cNvSpPr txBox="1"/>
          <p:nvPr userDrawn="1"/>
        </p:nvSpPr>
        <p:spPr>
          <a:xfrm>
            <a:off x="269240" y="1459523"/>
            <a:ext cx="11655840" cy="627864"/>
          </a:xfrm>
          <a:prstGeom prst="rect">
            <a:avLst/>
          </a:prstGeom>
          <a:noFill/>
        </p:spPr>
        <p:txBody>
          <a:bodyPr wrap="squar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latin typeface="Consolas" panose="020B0609020204030204" pitchFamily="49" charset="0"/>
              </a:rPr>
              <a:t>Code Sample</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sp>
        <p:nvSpPr>
          <p:cNvPr id="8" name="Rectangle 7"/>
          <p:cNvSpPr/>
          <p:nvPr/>
        </p:nvSpPr>
        <p:spPr bwMode="auto">
          <a:xfrm>
            <a:off x="1624135" y="0"/>
            <a:ext cx="8943730" cy="6858000"/>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 name="Graphic 1">
            <a:extLst>
              <a:ext uri="{FF2B5EF4-FFF2-40B4-BE49-F238E27FC236}">
                <a16:creationId xmlns:a16="http://schemas.microsoft.com/office/drawing/2014/main" id="{BB4BD62E-DE50-443B-986C-2AABE50DB88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34263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sp>
        <p:nvSpPr>
          <p:cNvPr id="18" name="Rectangle 17">
            <a:extLst>
              <a:ext uri="{FF2B5EF4-FFF2-40B4-BE49-F238E27FC236}">
                <a16:creationId xmlns:a16="http://schemas.microsoft.com/office/drawing/2014/main" id="{00414B93-1C7A-463B-94D3-C75120E48B38}"/>
              </a:ext>
            </a:extLst>
          </p:cNvPr>
          <p:cNvSpPr/>
          <p:nvPr userDrawn="1"/>
        </p:nvSpPr>
        <p:spPr bwMode="auto">
          <a:xfrm>
            <a:off x="11430" y="1758462"/>
            <a:ext cx="12192000" cy="34465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7" name="Graphic 6">
            <a:extLst>
              <a:ext uri="{FF2B5EF4-FFF2-40B4-BE49-F238E27FC236}">
                <a16:creationId xmlns:a16="http://schemas.microsoft.com/office/drawing/2014/main" id="{0EDE7E98-2515-4CF5-A7F5-85F9915B5AC4}"/>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9949183" y="3714094"/>
            <a:ext cx="2168764" cy="2317429"/>
          </a:xfrm>
          <a:prstGeom prst="rect">
            <a:avLst/>
          </a:prstGeom>
        </p:spPr>
      </p:pic>
      <p:sp>
        <p:nvSpPr>
          <p:cNvPr id="13" name="Title 1"/>
          <p:cNvSpPr>
            <a:spLocks noGrp="1"/>
          </p:cNvSpPr>
          <p:nvPr>
            <p:ph type="title" hasCustomPrompt="1"/>
          </p:nvPr>
        </p:nvSpPr>
        <p:spPr>
          <a:xfrm>
            <a:off x="543146" y="1925787"/>
            <a:ext cx="11062699"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21145"/>
            <a:ext cx="9860611" cy="116586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_Stars">
    <p:bg>
      <p:bgPr>
        <a:solidFill>
          <a:schemeClr val="bg2"/>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279FFEB9-2BE6-4DB6-8DCA-DBA500633B6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pic>
        <p:nvPicPr>
          <p:cNvPr id="10" name="Graphic 9">
            <a:extLst>
              <a:ext uri="{FF2B5EF4-FFF2-40B4-BE49-F238E27FC236}">
                <a16:creationId xmlns:a16="http://schemas.microsoft.com/office/drawing/2014/main" id="{9E39216E-F59B-4BC9-B7CE-10A9447E205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430" y="0"/>
            <a:ext cx="12169140" cy="6858000"/>
          </a:xfrm>
          <a:prstGeom prst="rect">
            <a:avLst/>
          </a:prstGeom>
        </p:spPr>
      </p:pic>
      <p:pic>
        <p:nvPicPr>
          <p:cNvPr id="16" name="Picture 15" hidden="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Tree>
    <p:extLst>
      <p:ext uri="{BB962C8B-B14F-4D97-AF65-F5344CB8AC3E}">
        <p14:creationId xmlns:p14="http://schemas.microsoft.com/office/powerpoint/2010/main" val="2611482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E0A57BE-82BA-4DCD-B0B6-AC816A5C5D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pic>
        <p:nvPicPr>
          <p:cNvPr id="3" name="Graphic 2">
            <a:extLst>
              <a:ext uri="{FF2B5EF4-FFF2-40B4-BE49-F238E27FC236}">
                <a16:creationId xmlns:a16="http://schemas.microsoft.com/office/drawing/2014/main" id="{01202919-2AB2-4208-B4CC-1AAF68D6BF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1430" y="0"/>
            <a:ext cx="12169140" cy="6858000"/>
          </a:xfrm>
          <a:prstGeom prst="rect">
            <a:avLst/>
          </a:prstGeom>
        </p:spPr>
      </p:pic>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Ref idx="1001">
        <a:schemeClr val="bg2"/>
      </p:bgRef>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44B1990-E922-475D-BDA2-9E23A047A1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0" y="0"/>
            <a:ext cx="12169140" cy="6858000"/>
          </a:xfrm>
          <a:prstGeom prst="rect">
            <a:avLst/>
          </a:prstGeom>
        </p:spPr>
      </p:pic>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56" r:id="rId3"/>
    <p:sldLayoutId id="2147483718" r:id="rId4"/>
    <p:sldLayoutId id="2147483719" r:id="rId5"/>
    <p:sldLayoutId id="2147483720" r:id="rId6"/>
    <p:sldLayoutId id="2147483722" r:id="rId7"/>
    <p:sldLayoutId id="2147483723" r:id="rId8"/>
    <p:sldLayoutId id="2147483725" r:id="rId9"/>
    <p:sldLayoutId id="2147483711" r:id="rId10"/>
    <p:sldLayoutId id="2147483714" r:id="rId11"/>
    <p:sldLayoutId id="2147483752" r:id="rId12"/>
    <p:sldLayoutId id="2147483753" r:id="rId13"/>
    <p:sldLayoutId id="2147483728" r:id="rId14"/>
    <p:sldLayoutId id="2147483726" r:id="rId15"/>
    <p:sldLayoutId id="2147483754" r:id="rId16"/>
    <p:sldLayoutId id="2147483755"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1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113.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112.png"/><Relationship Id="rId5" Type="http://schemas.openxmlformats.org/officeDocument/2006/relationships/image" Target="../media/image21.png"/><Relationship Id="rId15" Type="http://schemas.openxmlformats.org/officeDocument/2006/relationships/image" Target="../media/image116.svg"/><Relationship Id="rId10" Type="http://schemas.openxmlformats.org/officeDocument/2006/relationships/image" Target="../media/image111.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115.png"/></Relationships>
</file>

<file path=ppt/slides/_rels/slide2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27.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7.jpeg"/><Relationship Id="rId21" Type="http://schemas.openxmlformats.org/officeDocument/2006/relationships/image" Target="../media/image44.png"/><Relationship Id="rId34" Type="http://schemas.openxmlformats.org/officeDocument/2006/relationships/image" Target="../media/image57.jp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jpg"/><Relationship Id="rId25" Type="http://schemas.openxmlformats.org/officeDocument/2006/relationships/image" Target="../media/image48.png"/><Relationship Id="rId33" Type="http://schemas.openxmlformats.org/officeDocument/2006/relationships/image" Target="../media/image56.png"/><Relationship Id="rId2" Type="http://schemas.openxmlformats.org/officeDocument/2006/relationships/notesSlide" Target="../notesSlides/notesSlide4.xml"/><Relationship Id="rId16" Type="http://schemas.openxmlformats.org/officeDocument/2006/relationships/image" Target="../media/image39.jpg"/><Relationship Id="rId20" Type="http://schemas.openxmlformats.org/officeDocument/2006/relationships/image" Target="../media/image43.png"/><Relationship Id="rId29" Type="http://schemas.openxmlformats.org/officeDocument/2006/relationships/image" Target="../media/image52.svg"/><Relationship Id="rId1" Type="http://schemas.openxmlformats.org/officeDocument/2006/relationships/slideLayout" Target="../slideLayouts/slideLayout17.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svg"/><Relationship Id="rId32" Type="http://schemas.openxmlformats.org/officeDocument/2006/relationships/image" Target="../media/image55.svg"/><Relationship Id="rId5" Type="http://schemas.openxmlformats.org/officeDocument/2006/relationships/image" Target="../media/image28.png"/><Relationship Id="rId15" Type="http://schemas.openxmlformats.org/officeDocument/2006/relationships/image" Target="../media/image38.jpg"/><Relationship Id="rId23" Type="http://schemas.openxmlformats.org/officeDocument/2006/relationships/image" Target="../media/image46.png"/><Relationship Id="rId28" Type="http://schemas.openxmlformats.org/officeDocument/2006/relationships/image" Target="../media/image51.png"/><Relationship Id="rId10" Type="http://schemas.openxmlformats.org/officeDocument/2006/relationships/image" Target="../media/image33.svg"/><Relationship Id="rId19" Type="http://schemas.openxmlformats.org/officeDocument/2006/relationships/image" Target="../media/image42.png"/><Relationship Id="rId31" Type="http://schemas.openxmlformats.org/officeDocument/2006/relationships/image" Target="../media/image54.png"/><Relationship Id="rId4" Type="http://schemas.openxmlformats.org/officeDocument/2006/relationships/hyperlink" Target="http://www.dot.net/customers" TargetMode="External"/><Relationship Id="rId9" Type="http://schemas.openxmlformats.org/officeDocument/2006/relationships/image" Target="../media/image32.png"/><Relationship Id="rId14" Type="http://schemas.openxmlformats.org/officeDocument/2006/relationships/image" Target="../media/image37.jpg"/><Relationship Id="rId22" Type="http://schemas.openxmlformats.org/officeDocument/2006/relationships/image" Target="../media/image45.svg"/><Relationship Id="rId27" Type="http://schemas.openxmlformats.org/officeDocument/2006/relationships/image" Target="../media/image50.svg"/><Relationship Id="rId30"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7.xml"/><Relationship Id="rId16" Type="http://schemas.openxmlformats.org/officeDocument/2006/relationships/image" Target="../media/image72.png"/><Relationship Id="rId1" Type="http://schemas.openxmlformats.org/officeDocument/2006/relationships/slideLayout" Target="../slideLayouts/slideLayout1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5" Type="http://schemas.openxmlformats.org/officeDocument/2006/relationships/image" Target="../media/image7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.NET Core 3</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429000"/>
            <a:ext cx="9860611" cy="1558011"/>
          </a:xfrm>
        </p:spPr>
        <p:txBody>
          <a:bodyPr/>
          <a:lstStyle/>
          <a:p>
            <a:r>
              <a:rPr lang="en-US" dirty="0"/>
              <a:t>Mariano Sánchez	</a:t>
            </a:r>
            <a:br>
              <a:rPr lang="en-US" dirty="0"/>
            </a:br>
            <a:r>
              <a:rPr lang="en-US" dirty="0"/>
              <a:t>@marianosz</a:t>
            </a:r>
            <a:br>
              <a:rPr lang="en-US" dirty="0"/>
            </a:br>
            <a:r>
              <a:rPr lang="en-US" dirty="0"/>
              <a:t>sanchezmariano@outlook.com</a:t>
            </a:r>
          </a:p>
        </p:txBody>
      </p:sp>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dirty="0"/>
              <a:t>ASP.NET Core 3.0</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8590711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C#</a:t>
            </a:r>
          </a:p>
        </p:txBody>
      </p:sp>
    </p:spTree>
    <p:extLst>
      <p:ext uri="{BB962C8B-B14F-4D97-AF65-F5344CB8AC3E}">
        <p14:creationId xmlns:p14="http://schemas.microsoft.com/office/powerpoint/2010/main" val="3756406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C# 8.0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54957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28245"/>
            <a:ext cx="10010687" cy="932563"/>
          </a:xfrm>
        </p:spPr>
        <p:txBody>
          <a:bodyPr/>
          <a:lstStyle/>
          <a:p>
            <a:r>
              <a:rPr lang="en-US" sz="5400"/>
              <a:t>C# 8.0</a:t>
            </a:r>
          </a:p>
        </p:txBody>
      </p:sp>
      <p:sp>
        <p:nvSpPr>
          <p:cNvPr id="4" name="Rectangle: Rounded Corners 3">
            <a:extLst>
              <a:ext uri="{FF2B5EF4-FFF2-40B4-BE49-F238E27FC236}">
                <a16:creationId xmlns:a16="http://schemas.microsoft.com/office/drawing/2014/main" id="{EFA20DA0-F60E-48C6-B736-E007980FF40E}"/>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1828072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Windows desktop apps</a:t>
            </a:r>
          </a:p>
        </p:txBody>
      </p:sp>
    </p:spTree>
    <p:extLst>
      <p:ext uri="{BB962C8B-B14F-4D97-AF65-F5344CB8AC3E}">
        <p14:creationId xmlns:p14="http://schemas.microsoft.com/office/powerpoint/2010/main" val="165923705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for Windows Desktop</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190478577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65133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a:t>.NET Core 3.0 Windows Forms</a:t>
            </a:r>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21975115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Web apps with </a:t>
            </a:r>
            <a:r>
              <a:rPr lang="en-US" err="1"/>
              <a:t>Blazor</a:t>
            </a:r>
            <a:endParaRPr lang="en-US"/>
          </a:p>
        </p:txBody>
      </p:sp>
    </p:spTree>
    <p:extLst>
      <p:ext uri="{BB962C8B-B14F-4D97-AF65-F5344CB8AC3E}">
        <p14:creationId xmlns:p14="http://schemas.microsoft.com/office/powerpoint/2010/main" val="369952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 </a:t>
            </a:r>
            <a:r>
              <a:rPr lang="en-US" err="1"/>
              <a:t>Blazor</a:t>
            </a:r>
            <a:endParaRPr lang="en-US"/>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236830578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9177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6756-4ECC-4563-9847-79578B809B5C}"/>
              </a:ext>
            </a:extLst>
          </p:cNvPr>
          <p:cNvSpPr>
            <a:spLocks noGrp="1"/>
          </p:cNvSpPr>
          <p:nvPr>
            <p:ph type="title"/>
          </p:nvPr>
        </p:nvSpPr>
        <p:spPr>
          <a:xfrm>
            <a:off x="1285498" y="2785395"/>
            <a:ext cx="10010687" cy="932563"/>
          </a:xfrm>
        </p:spPr>
        <p:txBody>
          <a:bodyPr/>
          <a:lstStyle/>
          <a:p>
            <a:r>
              <a:rPr lang="en-US" sz="5400" err="1"/>
              <a:t>Blazor</a:t>
            </a:r>
            <a:endParaRPr lang="en-US" sz="5400"/>
          </a:p>
        </p:txBody>
      </p:sp>
      <p:sp>
        <p:nvSpPr>
          <p:cNvPr id="4" name="Rectangle: Rounded Corners 3">
            <a:extLst>
              <a:ext uri="{FF2B5EF4-FFF2-40B4-BE49-F238E27FC236}">
                <a16:creationId xmlns:a16="http://schemas.microsoft.com/office/drawing/2014/main" id="{82A1AB1E-6186-4703-A416-66BF7BF9A398}"/>
              </a:ext>
            </a:extLst>
          </p:cNvPr>
          <p:cNvSpPr/>
          <p:nvPr/>
        </p:nvSpPr>
        <p:spPr bwMode="auto">
          <a:xfrm>
            <a:off x="1479808" y="2299524"/>
            <a:ext cx="174345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DEMO</a:t>
            </a:r>
          </a:p>
        </p:txBody>
      </p:sp>
    </p:spTree>
    <p:extLst>
      <p:ext uri="{BB962C8B-B14F-4D97-AF65-F5344CB8AC3E}">
        <p14:creationId xmlns:p14="http://schemas.microsoft.com/office/powerpoint/2010/main" val="39173958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324508"/>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328416"/>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328416"/>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328416"/>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326907"/>
            <a:ext cx="11276838" cy="1280160"/>
          </a:xfrm>
          <a:prstGeom prst="rect">
            <a:avLst/>
          </a:prstGeom>
        </p:spPr>
      </p:pic>
      <p:grpSp>
        <p:nvGrpSpPr>
          <p:cNvPr id="31" name="Group 30"/>
          <p:cNvGrpSpPr/>
          <p:nvPr/>
        </p:nvGrpSpPr>
        <p:grpSpPr>
          <a:xfrm>
            <a:off x="275840" y="1899137"/>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1899137"/>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1899137"/>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1899137"/>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1899137"/>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1899137"/>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1899137"/>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261754"/>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Your platform for building </a:t>
            </a:r>
            <a:r>
              <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rPr>
              <a:t>anything</a:t>
            </a:r>
          </a:p>
        </p:txBody>
      </p:sp>
    </p:spTree>
    <p:extLst>
      <p:ext uri="{BB962C8B-B14F-4D97-AF65-F5344CB8AC3E}">
        <p14:creationId xmlns:p14="http://schemas.microsoft.com/office/powerpoint/2010/main" val="226253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58793"/>
          </a:xfrm>
        </p:spPr>
        <p:txBody>
          <a:bodyPr/>
          <a:lstStyle/>
          <a:p>
            <a:pPr algn="ctr"/>
            <a:r>
              <a:rPr lang="en-US"/>
              <a:t>IoT</a:t>
            </a:r>
          </a:p>
        </p:txBody>
      </p:sp>
    </p:spTree>
    <p:extLst>
      <p:ext uri="{BB962C8B-B14F-4D97-AF65-F5344CB8AC3E}">
        <p14:creationId xmlns:p14="http://schemas.microsoft.com/office/powerpoint/2010/main" val="14257563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.NET Core 3.0 IoT Support</a:t>
            </a:r>
          </a:p>
        </p:txBody>
      </p:sp>
      <p:graphicFrame>
        <p:nvGraphicFramePr>
          <p:cNvPr id="5" name="Text Placeholder 1">
            <a:extLst>
              <a:ext uri="{FF2B5EF4-FFF2-40B4-BE49-F238E27FC236}">
                <a16:creationId xmlns:a16="http://schemas.microsoft.com/office/drawing/2014/main" id="{5524B5FA-396D-4D86-B4E0-D2BBB9E1073C}"/>
              </a:ext>
            </a:extLst>
          </p:cNvPr>
          <p:cNvGraphicFramePr/>
          <p:nvPr>
            <p:extLst>
              <p:ext uri="{D42A27DB-BD31-4B8C-83A1-F6EECF244321}">
                <p14:modId xmlns:p14="http://schemas.microsoft.com/office/powerpoint/2010/main" val="79625009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630150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461012"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Microsoft </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Sponsorship for </a:t>
            </a:r>
            <a:b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b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Open Source Projects</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193471"/>
            <a:ext cx="7883995" cy="22775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gRPC</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IdentityServer</a:t>
            </a:r>
            <a:endParaRPr lang="en-US" sz="2400">
              <a:gradFill>
                <a:gsLst>
                  <a:gs pos="1250">
                    <a:srgbClr val="FFFFFF"/>
                  </a:gs>
                  <a:gs pos="100000">
                    <a:srgbClr val="FFFFFF"/>
                  </a:gs>
                </a:gsLst>
                <a:lin ang="5400000" scaled="0"/>
              </a:gradFill>
              <a:latin typeface="Segoe UI Semibold"/>
            </a:endParaRPr>
          </a:p>
          <a:p>
            <a:pPr lvl="0">
              <a:lnSpc>
                <a:spcPct val="90000"/>
              </a:lnSpc>
              <a:spcBef>
                <a:spcPts val="1200"/>
              </a:spcBef>
              <a:buSzPct val="90000"/>
              <a:defRPr/>
            </a:pPr>
            <a:r>
              <a:rPr lang="en-US" sz="2400">
                <a:gradFill>
                  <a:gsLst>
                    <a:gs pos="1250">
                      <a:srgbClr val="FFFFFF"/>
                    </a:gs>
                    <a:gs pos="100000">
                      <a:srgbClr val="FFFFFF"/>
                    </a:gs>
                  </a:gsLst>
                  <a:lin ang="5400000" scaled="0"/>
                </a:gradFill>
                <a:latin typeface="Segoe UI Semibold"/>
              </a:rPr>
              <a:t> </a:t>
            </a:r>
          </a:p>
          <a:p>
            <a:pPr lvl="0">
              <a:lnSpc>
                <a:spcPct val="90000"/>
              </a:lnSpc>
              <a:spcBef>
                <a:spcPts val="1200"/>
              </a:spcBef>
              <a:buSzPct val="90000"/>
              <a:defRPr/>
            </a:pPr>
            <a:r>
              <a:rPr lang="en-US" sz="2400" err="1">
                <a:gradFill>
                  <a:gsLst>
                    <a:gs pos="1250">
                      <a:srgbClr val="FFFFFF"/>
                    </a:gs>
                    <a:gs pos="100000">
                      <a:srgbClr val="FFFFFF"/>
                    </a:gs>
                  </a:gsLst>
                  <a:lin ang="5400000" scaled="0"/>
                </a:gradFill>
                <a:latin typeface="Segoe UI Semibold"/>
              </a:rPr>
              <a:t>Swashbuckle</a:t>
            </a:r>
            <a:endParaRPr kumimoji="0" lang="en-US" sz="24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636782" y="5394149"/>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domaindrivendev</a:t>
            </a:r>
            <a:r>
              <a:rPr lang="en-US" sz="2000">
                <a:solidFill>
                  <a:srgbClr val="FFC000"/>
                </a:solidFill>
              </a:rPr>
              <a:t>/</a:t>
            </a:r>
            <a:r>
              <a:rPr lang="en-US" sz="2000" err="1">
                <a:solidFill>
                  <a:srgbClr val="FFC000"/>
                </a:solidFill>
              </a:rPr>
              <a:t>swashbuckle</a:t>
            </a:r>
            <a:endParaRPr kumimoji="0" lang="en-US" sz="2000" b="0" i="0" u="none" strike="noStrike" kern="1200" cap="none" spc="0" normalizeH="0" baseline="0" noProof="0">
              <a:ln>
                <a:noFill/>
              </a:ln>
              <a:solidFill>
                <a:srgbClr val="FFC000"/>
              </a:solidFill>
              <a:effectLst/>
              <a:uLnTx/>
              <a:uFillTx/>
              <a:latin typeface="Segoe UI"/>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ANNOUNCING</a:t>
            </a:r>
          </a:p>
        </p:txBody>
      </p:sp>
      <p:sp>
        <p:nvSpPr>
          <p:cNvPr id="6" name="TextBox 5">
            <a:extLst>
              <a:ext uri="{FF2B5EF4-FFF2-40B4-BE49-F238E27FC236}">
                <a16:creationId xmlns:a16="http://schemas.microsoft.com/office/drawing/2014/main" id="{96F9090D-811A-41C8-B822-6D372335D9CB}"/>
              </a:ext>
            </a:extLst>
          </p:cNvPr>
          <p:cNvSpPr txBox="1"/>
          <p:nvPr/>
        </p:nvSpPr>
        <p:spPr>
          <a:xfrm>
            <a:off x="1636782" y="4440837"/>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identityserver</a:t>
            </a:r>
            <a:endParaRPr lang="en-US" sz="2000">
              <a:solidFill>
                <a:srgbClr val="FFC000"/>
              </a:solidFill>
            </a:endParaRPr>
          </a:p>
        </p:txBody>
      </p:sp>
      <p:sp>
        <p:nvSpPr>
          <p:cNvPr id="7" name="TextBox 6">
            <a:extLst>
              <a:ext uri="{FF2B5EF4-FFF2-40B4-BE49-F238E27FC236}">
                <a16:creationId xmlns:a16="http://schemas.microsoft.com/office/drawing/2014/main" id="{0765719E-D53B-4B07-92EF-0FA6CCDBE7E4}"/>
              </a:ext>
            </a:extLst>
          </p:cNvPr>
          <p:cNvSpPr txBox="1"/>
          <p:nvPr/>
        </p:nvSpPr>
        <p:spPr>
          <a:xfrm>
            <a:off x="1636782" y="3516012"/>
            <a:ext cx="8031715" cy="572464"/>
          </a:xfrm>
          <a:prstGeom prst="rect">
            <a:avLst/>
          </a:prstGeom>
          <a:noFill/>
        </p:spPr>
        <p:txBody>
          <a:bodyPr wrap="square" lIns="182880" tIns="146304" rIns="182880" bIns="146304" rtlCol="0">
            <a:spAutoFit/>
          </a:bodyPr>
          <a:lstStyle/>
          <a:p>
            <a:pPr lvl="0">
              <a:lnSpc>
                <a:spcPct val="90000"/>
              </a:lnSpc>
              <a:spcAft>
                <a:spcPts val="600"/>
              </a:spcAft>
              <a:defRPr/>
            </a:pPr>
            <a:r>
              <a:rPr lang="en-US" sz="2000">
                <a:solidFill>
                  <a:srgbClr val="FFC000"/>
                </a:solidFill>
              </a:rPr>
              <a:t>github.com/</a:t>
            </a:r>
            <a:r>
              <a:rPr lang="en-US" sz="2000" err="1">
                <a:solidFill>
                  <a:srgbClr val="FFC000"/>
                </a:solidFill>
              </a:rPr>
              <a:t>grpc</a:t>
            </a:r>
            <a:endParaRPr lang="en-US" sz="2000">
              <a:solidFill>
                <a:srgbClr val="FFC000"/>
              </a:solidFill>
            </a:endParaRPr>
          </a:p>
        </p:txBody>
      </p:sp>
    </p:spTree>
    <p:extLst>
      <p:ext uri="{BB962C8B-B14F-4D97-AF65-F5344CB8AC3E}">
        <p14:creationId xmlns:p14="http://schemas.microsoft.com/office/powerpoint/2010/main" val="2971941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2.70833E-6 3.7037E-7 L -2.708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1.11111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par>
                          <p:cTn id="23" fill="hold">
                            <p:stCondLst>
                              <p:cond delay="700"/>
                            </p:stCondLst>
                            <p:childTnLst>
                              <p:par>
                                <p:cTn id="24" presetID="1"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700"/>
                            </p:stCondLst>
                            <p:childTnLst>
                              <p:par>
                                <p:cTn id="27" presetID="1"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a:t>.NET 5</a:t>
            </a:r>
          </a:p>
        </p:txBody>
      </p:sp>
    </p:spTree>
    <p:extLst>
      <p:ext uri="{BB962C8B-B14F-4D97-AF65-F5344CB8AC3E}">
        <p14:creationId xmlns:p14="http://schemas.microsoft.com/office/powerpoint/2010/main" val="406298153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4929" y="2536649"/>
            <a:ext cx="2822415" cy="2853609"/>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6"/>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954" y="2535442"/>
            <a:ext cx="2827243" cy="2854816"/>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80274" y="2535442"/>
            <a:ext cx="2822415" cy="237994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b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One Base Class Library</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2367" y="2524597"/>
            <a:ext cx="2817909" cy="2865661"/>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chemeClr val="accent3"/>
              </a:solidFill>
              <a:ln w="25400" cap="flat" cmpd="sng" algn="ctr">
                <a:noFill/>
                <a:prstDash val="solid"/>
                <a:headEnd type="none" w="med" len="med"/>
                <a:tailEnd type="none" w="med" len="med"/>
              </a:ln>
              <a:effectLst/>
            </p:spPr>
            <p:txBody>
              <a:bodyPr vert="horz" wrap="square" lIns="730447" tIns="273919" rIns="89507" bIns="89511" numCol="1" rtlCol="0" anchor="t" anchorCtr="0" compatLnSpc="1">
                <a:prstTxWarp prst="textNoShape">
                  <a:avLst/>
                </a:prstTxWarp>
              </a:bodyPr>
              <a:lstStyle/>
              <a:p>
                <a:pPr marL="0" marR="0" lvl="0" indent="0" algn="l" defTabSz="912774" rtl="0" eaLnBrk="1" fontAlgn="auto" latinLnBrk="0" hangingPunct="1">
                  <a:lnSpc>
                    <a:spcPct val="100000"/>
                  </a:lnSpc>
                  <a:spcBef>
                    <a:spcPts val="0"/>
                  </a:spcBef>
                  <a:spcAft>
                    <a:spcPts val="0"/>
                  </a:spcAft>
                  <a:buClrTx/>
                  <a:buSzTx/>
                  <a:buFontTx/>
                  <a:buNone/>
                  <a:tabLst/>
                  <a:defRPr/>
                </a:pPr>
                <a:r>
                  <a:rPr kumimoji="0" lang="en-US" sz="2797" b="0" i="0" u="none" strike="noStrike" kern="120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7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39187" y="4779517"/>
            <a:ext cx="8718390" cy="629003"/>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0850" y="4792248"/>
            <a:ext cx="2831837" cy="598009"/>
          </a:xfrm>
          <a:prstGeom prst="rect">
            <a:avLst/>
          </a:prstGeom>
          <a:solidFill>
            <a:srgbClr val="5C2D91"/>
          </a:solidFill>
        </p:spPr>
        <p:txBody>
          <a:bodyPr wrap="square" t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lumMod val="40000"/>
                    <a:lumOff val="60000"/>
                  </a:srgbClr>
                </a:solidFill>
                <a:effectLst/>
                <a:uLnTx/>
                <a:uFillTx/>
                <a:latin typeface="Segoe UI Semibold" panose="020B0702040204020203" pitchFamily="34" charset="0"/>
                <a:ea typeface="+mn-ea"/>
                <a:cs typeface="Segoe UI Semibold" panose="020B0702040204020203" pitchFamily="34" charset="0"/>
              </a:rPr>
              <a:t>.NET STANDARD</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263" y="511198"/>
            <a:ext cx="11018520" cy="615553"/>
          </a:xfrm>
        </p:spPr>
        <p:txBody>
          <a:bodyPr/>
          <a:lstStyle/>
          <a:p>
            <a:pPr algn="ctr"/>
            <a:r>
              <a:rPr lang="en-US" sz="6600" b="1">
                <a:latin typeface="+mn-lt"/>
                <a:cs typeface="Segoe UI"/>
              </a:rPr>
              <a:t>.NET 5</a:t>
            </a:r>
          </a:p>
        </p:txBody>
      </p:sp>
      <p:sp>
        <p:nvSpPr>
          <p:cNvPr id="46" name="Title 6">
            <a:extLst>
              <a:ext uri="{FF2B5EF4-FFF2-40B4-BE49-F238E27FC236}">
                <a16:creationId xmlns:a16="http://schemas.microsoft.com/office/drawing/2014/main" id="{8235AE60-7A0B-4C47-80FD-B66640636BB9}"/>
              </a:ext>
            </a:extLst>
          </p:cNvPr>
          <p:cNvSpPr txBox="1">
            <a:spLocks/>
          </p:cNvSpPr>
          <p:nvPr/>
        </p:nvSpPr>
        <p:spPr>
          <a:xfrm>
            <a:off x="269240" y="505815"/>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6600" b="1">
                <a:latin typeface="+mn-lt"/>
              </a:rPr>
              <a:t>.NET</a:t>
            </a:r>
          </a:p>
        </p:txBody>
      </p:sp>
    </p:spTree>
    <p:extLst>
      <p:ext uri="{BB962C8B-B14F-4D97-AF65-F5344CB8AC3E}">
        <p14:creationId xmlns:p14="http://schemas.microsoft.com/office/powerpoint/2010/main" val="295032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par>
                                <p:cTn id="8" presetID="42" presetClass="path" presetSubtype="0" accel="50000" decel="50000" fill="hold" nodeType="withEffect">
                                  <p:stCondLst>
                                    <p:cond delay="0"/>
                                  </p:stCondLst>
                                  <p:childTnLst>
                                    <p:animMotion origin="layout" path="M 4.58333E-6 -1.48148E-6 L 0.24218 -0.00023 " pathEditMode="relative" rAng="0" ptsTypes="AA">
                                      <p:cBhvr>
                                        <p:cTn id="9" dur="2000" fill="hold"/>
                                        <p:tgtEl>
                                          <p:spTgt spid="4"/>
                                        </p:tgtEl>
                                        <p:attrNameLst>
                                          <p:attrName>ppt_x</p:attrName>
                                          <p:attrName>ppt_y</p:attrName>
                                        </p:attrNameLst>
                                      </p:cBhvr>
                                      <p:rCtr x="12109" y="-23"/>
                                    </p:animMotion>
                                  </p:childTnLst>
                                </p:cTn>
                              </p:par>
                              <p:par>
                                <p:cTn id="10" presetID="42" presetClass="path" presetSubtype="0" accel="50000" decel="50000" fill="hold" nodeType="withEffect">
                                  <p:stCondLst>
                                    <p:cond delay="0"/>
                                  </p:stCondLst>
                                  <p:childTnLst>
                                    <p:animMotion origin="layout" path="M 1.04167E-6 -2.96296E-6 L -0.24128 -2.96296E-6 " pathEditMode="relative" rAng="0" ptsTypes="AA">
                                      <p:cBhvr>
                                        <p:cTn id="11" dur="2000" fill="hold"/>
                                        <p:tgtEl>
                                          <p:spTgt spid="2"/>
                                        </p:tgtEl>
                                        <p:attrNameLst>
                                          <p:attrName>ppt_x</p:attrName>
                                          <p:attrName>ppt_y</p:attrName>
                                        </p:attrNameLst>
                                      </p:cBhvr>
                                      <p:rCtr x="-12070" y="0"/>
                                    </p:animMotion>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xit" presetSubtype="0" fill="hold" grpId="0" nodeType="withEffect">
                                  <p:stCondLst>
                                    <p:cond delay="0"/>
                                  </p:stCondLst>
                                  <p:childTnLst>
                                    <p:animEffect transition="out" filter="fade">
                                      <p:cBhvr>
                                        <p:cTn id="17" dur="500"/>
                                        <p:tgtEl>
                                          <p:spTgt spid="46"/>
                                        </p:tgtEl>
                                      </p:cBhvr>
                                    </p:animEffect>
                                    <p:set>
                                      <p:cBhvr>
                                        <p:cTn id="18" dur="1" fill="hold">
                                          <p:stCondLst>
                                            <p:cond delay="499"/>
                                          </p:stCondLst>
                                        </p:cTn>
                                        <p:tgtEl>
                                          <p:spTgt spid="46"/>
                                        </p:tgtEl>
                                        <p:attrNameLst>
                                          <p:attrName>style.visibility</p:attrName>
                                        </p:attrNameLst>
                                      </p:cBhvr>
                                      <p:to>
                                        <p:strVal val="hidden"/>
                                      </p:to>
                                    </p:se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childTnLst>
                                </p:cTn>
                              </p:par>
                              <p:par>
                                <p:cTn id="23" presetID="10" presetClass="exit" presetSubtype="0" fill="hold"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4"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173141-AABB-48D7-AC77-E2A4E503145A}"/>
              </a:ext>
            </a:extLst>
          </p:cNvPr>
          <p:cNvSpPr>
            <a:spLocks noGrp="1"/>
          </p:cNvSpPr>
          <p:nvPr>
            <p:ph type="title"/>
          </p:nvPr>
        </p:nvSpPr>
        <p:spPr/>
        <p:txBody>
          <a:bodyPr/>
          <a:lstStyle/>
          <a:p>
            <a:r>
              <a:rPr lang="en-US"/>
              <a:t>.NET Schedule</a:t>
            </a:r>
          </a:p>
        </p:txBody>
      </p:sp>
      <p:sp>
        <p:nvSpPr>
          <p:cNvPr id="2" name="Text Placeholder 1">
            <a:extLst>
              <a:ext uri="{FF2B5EF4-FFF2-40B4-BE49-F238E27FC236}">
                <a16:creationId xmlns:a16="http://schemas.microsoft.com/office/drawing/2014/main" id="{FA9D1495-BD70-420A-9A4F-8DBE90E37993}"/>
              </a:ext>
            </a:extLst>
          </p:cNvPr>
          <p:cNvSpPr>
            <a:spLocks noGrp="1"/>
          </p:cNvSpPr>
          <p:nvPr>
            <p:ph sz="quarter" idx="10"/>
          </p:nvPr>
        </p:nvSpPr>
        <p:spPr>
          <a:xfrm>
            <a:off x="584200" y="4044188"/>
            <a:ext cx="11018838" cy="1046440"/>
          </a:xfrm>
        </p:spPr>
        <p:txBody>
          <a:bodyPr/>
          <a:lstStyle/>
          <a:p>
            <a:pPr>
              <a:buFont typeface="Arial" panose="020B0604020202020204" pitchFamily="34" charset="0"/>
              <a:buChar char="•"/>
            </a:pPr>
            <a:r>
              <a:rPr lang="en-US" sz="2800">
                <a:latin typeface="+mn-lt"/>
              </a:rPr>
              <a:t>.NET Core 3.0 released today!</a:t>
            </a:r>
          </a:p>
          <a:p>
            <a:pPr>
              <a:buFont typeface="Arial" panose="020B0604020202020204" pitchFamily="34" charset="0"/>
              <a:buChar char="•"/>
            </a:pPr>
            <a:r>
              <a:rPr lang="en-US" sz="2800">
                <a:latin typeface="+mn-lt"/>
              </a:rPr>
              <a:t>.NET Core 3.1 = Long Term Support (LTS)</a:t>
            </a:r>
          </a:p>
        </p:txBody>
      </p:sp>
      <p:cxnSp>
        <p:nvCxnSpPr>
          <p:cNvPr id="4" name="Straight Arrow Connector 3">
            <a:extLst>
              <a:ext uri="{FF2B5EF4-FFF2-40B4-BE49-F238E27FC236}">
                <a16:creationId xmlns:a16="http://schemas.microsoft.com/office/drawing/2014/main" id="{CA0CB52B-62B2-44B0-B8F1-EC302FC2F67A}"/>
              </a:ext>
            </a:extLst>
          </p:cNvPr>
          <p:cNvCxnSpPr>
            <a:cxnSpLocks/>
          </p:cNvCxnSpPr>
          <p:nvPr/>
        </p:nvCxnSpPr>
        <p:spPr>
          <a:xfrm flipV="1">
            <a:off x="489098" y="1902292"/>
            <a:ext cx="11398102"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Oval 4">
            <a:extLst>
              <a:ext uri="{FF2B5EF4-FFF2-40B4-BE49-F238E27FC236}">
                <a16:creationId xmlns:a16="http://schemas.microsoft.com/office/drawing/2014/main" id="{F68AE705-F914-40B3-AE5C-185D60311792}"/>
              </a:ext>
            </a:extLst>
          </p:cNvPr>
          <p:cNvSpPr/>
          <p:nvPr/>
        </p:nvSpPr>
        <p:spPr>
          <a:xfrm>
            <a:off x="897308"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6" name="Oval 5">
            <a:extLst>
              <a:ext uri="{FF2B5EF4-FFF2-40B4-BE49-F238E27FC236}">
                <a16:creationId xmlns:a16="http://schemas.microsoft.com/office/drawing/2014/main" id="{C193663B-974C-48A6-BC5E-BFD0B8F0F387}"/>
              </a:ext>
            </a:extLst>
          </p:cNvPr>
          <p:cNvSpPr/>
          <p:nvPr/>
        </p:nvSpPr>
        <p:spPr>
          <a:xfrm>
            <a:off x="2584855" y="1670635"/>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7" name="Oval 6">
            <a:extLst>
              <a:ext uri="{FF2B5EF4-FFF2-40B4-BE49-F238E27FC236}">
                <a16:creationId xmlns:a16="http://schemas.microsoft.com/office/drawing/2014/main" id="{F2895504-1D26-46FE-BC67-4AA8B10E96F7}"/>
              </a:ext>
            </a:extLst>
          </p:cNvPr>
          <p:cNvSpPr/>
          <p:nvPr/>
        </p:nvSpPr>
        <p:spPr>
          <a:xfrm>
            <a:off x="4270544" y="165980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8" name="Oval 7">
            <a:extLst>
              <a:ext uri="{FF2B5EF4-FFF2-40B4-BE49-F238E27FC236}">
                <a16:creationId xmlns:a16="http://schemas.microsoft.com/office/drawing/2014/main" id="{4DFDEB7E-D543-49AF-A286-FBBFA962C324}"/>
              </a:ext>
            </a:extLst>
          </p:cNvPr>
          <p:cNvSpPr/>
          <p:nvPr/>
        </p:nvSpPr>
        <p:spPr>
          <a:xfrm>
            <a:off x="7634830" y="1667740"/>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9" name="Oval 8">
            <a:extLst>
              <a:ext uri="{FF2B5EF4-FFF2-40B4-BE49-F238E27FC236}">
                <a16:creationId xmlns:a16="http://schemas.microsoft.com/office/drawing/2014/main" id="{CA9370FF-02D7-4693-B30C-28D4374B1BA0}"/>
              </a:ext>
            </a:extLst>
          </p:cNvPr>
          <p:cNvSpPr/>
          <p:nvPr/>
        </p:nvSpPr>
        <p:spPr>
          <a:xfrm>
            <a:off x="5949140" y="1683238"/>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0" name="Oval 9">
            <a:extLst>
              <a:ext uri="{FF2B5EF4-FFF2-40B4-BE49-F238E27FC236}">
                <a16:creationId xmlns:a16="http://schemas.microsoft.com/office/drawing/2014/main" id="{098FE434-4AC1-4299-861A-0EADD968AFB8}"/>
              </a:ext>
            </a:extLst>
          </p:cNvPr>
          <p:cNvSpPr/>
          <p:nvPr/>
        </p:nvSpPr>
        <p:spPr>
          <a:xfrm>
            <a:off x="9317657" y="1667740"/>
            <a:ext cx="423097" cy="438108"/>
          </a:xfrm>
          <a:prstGeom prst="ellipse">
            <a:avLst/>
          </a:prstGeom>
          <a:solidFill>
            <a:schemeClr val="accent3">
              <a:lumMod val="75000"/>
            </a:schemeClr>
          </a:solidFill>
        </p:spPr>
        <p:style>
          <a:lnRef idx="3">
            <a:schemeClr val="lt1"/>
          </a:lnRef>
          <a:fillRef idx="1">
            <a:schemeClr val="accent2"/>
          </a:fillRef>
          <a:effectRef idx="1">
            <a:schemeClr val="accent2"/>
          </a:effectRef>
          <a:fontRef idx="minor">
            <a:schemeClr val="lt1"/>
          </a:fontRef>
        </p:style>
      </p:sp>
      <p:sp>
        <p:nvSpPr>
          <p:cNvPr id="11" name="TextBox 10">
            <a:extLst>
              <a:ext uri="{FF2B5EF4-FFF2-40B4-BE49-F238E27FC236}">
                <a16:creationId xmlns:a16="http://schemas.microsoft.com/office/drawing/2014/main" id="{4AB915F4-A1FE-47EA-8146-22FF3EC3A85F}"/>
              </a:ext>
            </a:extLst>
          </p:cNvPr>
          <p:cNvSpPr txBox="1"/>
          <p:nvPr/>
        </p:nvSpPr>
        <p:spPr>
          <a:xfrm>
            <a:off x="373242" y="2782616"/>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July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RC</a:t>
            </a:r>
          </a:p>
        </p:txBody>
      </p:sp>
      <p:cxnSp>
        <p:nvCxnSpPr>
          <p:cNvPr id="12" name="Straight Connector 11">
            <a:extLst>
              <a:ext uri="{FF2B5EF4-FFF2-40B4-BE49-F238E27FC236}">
                <a16:creationId xmlns:a16="http://schemas.microsoft.com/office/drawing/2014/main" id="{3273BCCE-50F4-4F0C-95B9-FA7EF878CCEF}"/>
              </a:ext>
            </a:extLst>
          </p:cNvPr>
          <p:cNvCxnSpPr>
            <a:cxnSpLocks/>
            <a:stCxn id="5" idx="4"/>
            <a:endCxn id="11" idx="0"/>
          </p:cNvCxnSpPr>
          <p:nvPr/>
        </p:nvCxnSpPr>
        <p:spPr>
          <a:xfrm>
            <a:off x="1108857" y="2121346"/>
            <a:ext cx="3791" cy="66127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41913FE-2E57-4F76-8393-4212E338E89C}"/>
              </a:ext>
            </a:extLst>
          </p:cNvPr>
          <p:cNvSpPr txBox="1"/>
          <p:nvPr/>
        </p:nvSpPr>
        <p:spPr>
          <a:xfrm>
            <a:off x="2057926" y="2775491"/>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Sept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14" name="Straight Connector 13">
            <a:extLst>
              <a:ext uri="{FF2B5EF4-FFF2-40B4-BE49-F238E27FC236}">
                <a16:creationId xmlns:a16="http://schemas.microsoft.com/office/drawing/2014/main" id="{3AD910AD-BAF8-4702-A600-19B8C0BDE2D6}"/>
              </a:ext>
            </a:extLst>
          </p:cNvPr>
          <p:cNvCxnSpPr>
            <a:cxnSpLocks/>
            <a:stCxn id="6" idx="4"/>
            <a:endCxn id="13" idx="0"/>
          </p:cNvCxnSpPr>
          <p:nvPr/>
        </p:nvCxnSpPr>
        <p:spPr>
          <a:xfrm>
            <a:off x="2796404" y="2108743"/>
            <a:ext cx="928" cy="66674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B0B96E8-AFE9-464F-AFC2-8DEAE2E88F8D}"/>
              </a:ext>
            </a:extLst>
          </p:cNvPr>
          <p:cNvSpPr txBox="1"/>
          <p:nvPr/>
        </p:nvSpPr>
        <p:spPr>
          <a:xfrm>
            <a:off x="3740753" y="2769225"/>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chemeClr val="tx1">
                    <a:lumMod val="50000"/>
                  </a:schemeClr>
                </a:solidFill>
                <a:effectLst/>
                <a:uLnTx/>
                <a:uFillTx/>
                <a:latin typeface="Segoe UI" panose="020B0502040204020203" pitchFamily="34" charset="0"/>
                <a:ea typeface="+mn-ea"/>
                <a:cs typeface="Segoe UI" panose="020B0502040204020203" pitchFamily="34" charset="0"/>
              </a:rPr>
              <a:t>Nov 2019</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Core 3.1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16" name="Straight Connector 15">
            <a:extLst>
              <a:ext uri="{FF2B5EF4-FFF2-40B4-BE49-F238E27FC236}">
                <a16:creationId xmlns:a16="http://schemas.microsoft.com/office/drawing/2014/main" id="{8DA02A97-9746-4479-9E0C-14ACB856DB56}"/>
              </a:ext>
            </a:extLst>
          </p:cNvPr>
          <p:cNvCxnSpPr>
            <a:cxnSpLocks/>
            <a:stCxn id="7" idx="4"/>
            <a:endCxn id="15" idx="0"/>
          </p:cNvCxnSpPr>
          <p:nvPr/>
        </p:nvCxnSpPr>
        <p:spPr>
          <a:xfrm flipH="1">
            <a:off x="4480159" y="2097908"/>
            <a:ext cx="1934" cy="6713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4C711B2-7F79-4E3E-925B-3A3D3514C277}"/>
              </a:ext>
            </a:extLst>
          </p:cNvPr>
          <p:cNvSpPr/>
          <p:nvPr/>
        </p:nvSpPr>
        <p:spPr>
          <a:xfrm>
            <a:off x="10999116" y="1683238"/>
            <a:ext cx="423097" cy="438108"/>
          </a:xfrm>
          <a:prstGeom prst="ellipse">
            <a:avLst/>
          </a:prstGeom>
          <a:solidFill>
            <a:schemeClr val="accent1"/>
          </a:solidFill>
        </p:spPr>
        <p:style>
          <a:lnRef idx="3">
            <a:schemeClr val="lt1"/>
          </a:lnRef>
          <a:fillRef idx="1">
            <a:schemeClr val="accent2"/>
          </a:fillRef>
          <a:effectRef idx="1">
            <a:schemeClr val="accent2"/>
          </a:effectRef>
          <a:fontRef idx="minor">
            <a:schemeClr val="lt1"/>
          </a:fontRef>
        </p:style>
      </p:sp>
      <p:sp>
        <p:nvSpPr>
          <p:cNvPr id="30" name="TextBox 29">
            <a:extLst>
              <a:ext uri="{FF2B5EF4-FFF2-40B4-BE49-F238E27FC236}">
                <a16:creationId xmlns:a16="http://schemas.microsoft.com/office/drawing/2014/main" id="{8E86EAC8-FA42-4B85-977C-BD1DEBC17DD6}"/>
              </a:ext>
            </a:extLst>
          </p:cNvPr>
          <p:cNvSpPr txBox="1"/>
          <p:nvPr/>
        </p:nvSpPr>
        <p:spPr>
          <a:xfrm>
            <a:off x="5421282"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5.0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31" name="Straight Connector 30">
            <a:extLst>
              <a:ext uri="{FF2B5EF4-FFF2-40B4-BE49-F238E27FC236}">
                <a16:creationId xmlns:a16="http://schemas.microsoft.com/office/drawing/2014/main" id="{720309C1-E35A-4C6A-AF68-E388182BED60}"/>
              </a:ext>
            </a:extLst>
          </p:cNvPr>
          <p:cNvCxnSpPr>
            <a:cxnSpLocks/>
            <a:stCxn id="9" idx="4"/>
            <a:endCxn id="30" idx="0"/>
          </p:cNvCxnSpPr>
          <p:nvPr/>
        </p:nvCxnSpPr>
        <p:spPr>
          <a:xfrm flipH="1">
            <a:off x="6160688" y="2121346"/>
            <a:ext cx="1"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6DC9229-80F3-4B1F-9616-7D5F69D69E29}"/>
              </a:ext>
            </a:extLst>
          </p:cNvPr>
          <p:cNvSpPr txBox="1"/>
          <p:nvPr/>
        </p:nvSpPr>
        <p:spPr>
          <a:xfrm>
            <a:off x="710181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2021</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6.0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38" name="Straight Connector 37">
            <a:extLst>
              <a:ext uri="{FF2B5EF4-FFF2-40B4-BE49-F238E27FC236}">
                <a16:creationId xmlns:a16="http://schemas.microsoft.com/office/drawing/2014/main" id="{E03D1A2D-D20C-450D-AF65-BB54DF202361}"/>
              </a:ext>
            </a:extLst>
          </p:cNvPr>
          <p:cNvCxnSpPr>
            <a:cxnSpLocks/>
            <a:stCxn id="8" idx="4"/>
            <a:endCxn id="37" idx="0"/>
          </p:cNvCxnSpPr>
          <p:nvPr/>
        </p:nvCxnSpPr>
        <p:spPr>
          <a:xfrm flipH="1">
            <a:off x="7841217" y="2105848"/>
            <a:ext cx="5162" cy="66337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1E5FF5E-B26E-4C81-AB70-EF21C8CDFBC2}"/>
              </a:ext>
            </a:extLst>
          </p:cNvPr>
          <p:cNvSpPr txBox="1"/>
          <p:nvPr/>
        </p:nvSpPr>
        <p:spPr>
          <a:xfrm>
            <a:off x="8789116" y="2777933"/>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2022</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7.0</a:t>
            </a:r>
          </a:p>
          <a:p>
            <a:pPr marL="0" marR="0" lvl="0" indent="0" algn="ctr" defTabSz="913950" rtl="0" eaLnBrk="1" fontAlgn="auto" latinLnBrk="0" hangingPunct="1">
              <a:lnSpc>
                <a:spcPct val="90000"/>
              </a:lnSpc>
              <a:spcBef>
                <a:spcPts val="0"/>
              </a:spcBef>
              <a:spcAft>
                <a:spcPts val="575"/>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2E1932D2-0037-4AC9-9E88-F20364BA0FFB}"/>
              </a:ext>
            </a:extLst>
          </p:cNvPr>
          <p:cNvCxnSpPr>
            <a:cxnSpLocks/>
            <a:stCxn id="10" idx="4"/>
            <a:endCxn id="41" idx="0"/>
          </p:cNvCxnSpPr>
          <p:nvPr/>
        </p:nvCxnSpPr>
        <p:spPr>
          <a:xfrm flipH="1">
            <a:off x="9528522" y="2105848"/>
            <a:ext cx="684" cy="67208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7493468-D54C-4E85-A0F1-07B5758996B1}"/>
              </a:ext>
            </a:extLst>
          </p:cNvPr>
          <p:cNvSpPr txBox="1"/>
          <p:nvPr/>
        </p:nvSpPr>
        <p:spPr>
          <a:xfrm>
            <a:off x="10476421" y="2769224"/>
            <a:ext cx="1478812" cy="1108147"/>
          </a:xfrm>
          <a:prstGeom prst="rect">
            <a:avLst/>
          </a:prstGeom>
          <a:noFill/>
        </p:spPr>
        <p:txBody>
          <a:bodyPr wrap="square" lIns="179161" tIns="143331" rIns="89606" bIns="143331" rtlCol="0" anchor="t">
            <a:spAutoFit/>
          </a:bodyPr>
          <a:lstStyle/>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Nov 2023</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.NET 8.0</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LTS</a:t>
            </a:r>
          </a:p>
        </p:txBody>
      </p:sp>
      <p:cxnSp>
        <p:nvCxnSpPr>
          <p:cNvPr id="45" name="Straight Connector 44">
            <a:extLst>
              <a:ext uri="{FF2B5EF4-FFF2-40B4-BE49-F238E27FC236}">
                <a16:creationId xmlns:a16="http://schemas.microsoft.com/office/drawing/2014/main" id="{83FFA1D2-986C-46C7-B842-D5FBA0BCEDBC}"/>
              </a:ext>
            </a:extLst>
          </p:cNvPr>
          <p:cNvCxnSpPr>
            <a:cxnSpLocks/>
            <a:stCxn id="28" idx="4"/>
            <a:endCxn id="44" idx="0"/>
          </p:cNvCxnSpPr>
          <p:nvPr/>
        </p:nvCxnSpPr>
        <p:spPr>
          <a:xfrm>
            <a:off x="11210665" y="2121346"/>
            <a:ext cx="5162" cy="6478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D89459B0-2B1B-4887-8AE0-E9E3B499DC40}"/>
              </a:ext>
            </a:extLst>
          </p:cNvPr>
          <p:cNvSpPr txBox="1">
            <a:spLocks/>
          </p:cNvSpPr>
          <p:nvPr/>
        </p:nvSpPr>
        <p:spPr>
          <a:xfrm>
            <a:off x="584200" y="4996835"/>
            <a:ext cx="11018838" cy="152041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a:latin typeface="+mn-lt"/>
              </a:rPr>
              <a:t>.NET 5.0 release in November 2020</a:t>
            </a:r>
          </a:p>
          <a:p>
            <a:r>
              <a:rPr lang="en-US" sz="2800">
                <a:latin typeface="+mn-lt"/>
              </a:rPr>
              <a:t>Major releases every year, LTS for even numbered releases</a:t>
            </a:r>
          </a:p>
          <a:p>
            <a:r>
              <a:rPr lang="en-US" sz="2800">
                <a:latin typeface="+mn-lt"/>
              </a:rPr>
              <a:t>Predictable schedule, minor releases if needed</a:t>
            </a:r>
          </a:p>
        </p:txBody>
      </p:sp>
    </p:spTree>
    <p:extLst>
      <p:ext uri="{BB962C8B-B14F-4D97-AF65-F5344CB8AC3E}">
        <p14:creationId xmlns:p14="http://schemas.microsoft.com/office/powerpoint/2010/main" val="2412432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anim calcmode="lin" valueType="num">
                                      <p:cBhvr>
                                        <p:cTn id="11" dur="500" fill="hold"/>
                                        <p:tgtEl>
                                          <p:spTgt spid="11"/>
                                        </p:tgtEl>
                                        <p:attrNameLst>
                                          <p:attrName>ppt_x</p:attrName>
                                        </p:attrNameLst>
                                      </p:cBhvr>
                                      <p:tavLst>
                                        <p:tav tm="0">
                                          <p:val>
                                            <p:strVal val="#ppt_x"/>
                                          </p:val>
                                        </p:tav>
                                        <p:tav tm="100000">
                                          <p:val>
                                            <p:strVal val="#ppt_x"/>
                                          </p:val>
                                        </p:tav>
                                      </p:tavLst>
                                    </p:anim>
                                    <p:anim calcmode="lin" valueType="num">
                                      <p:cBhvr>
                                        <p:cTn id="12" dur="500" fill="hold"/>
                                        <p:tgtEl>
                                          <p:spTgt spid="11"/>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500"/>
                                        <p:tgtEl>
                                          <p:spTgt spid="12"/>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up)">
                                      <p:cBhvr>
                                        <p:cTn id="26" dur="500"/>
                                        <p:tgtEl>
                                          <p:spTgt spid="1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anim calcmode="lin" valueType="num">
                                      <p:cBhvr>
                                        <p:cTn id="33" dur="500" fill="hold"/>
                                        <p:tgtEl>
                                          <p:spTgt spid="15"/>
                                        </p:tgtEl>
                                        <p:attrNameLst>
                                          <p:attrName>ppt_x</p:attrName>
                                        </p:attrNameLst>
                                      </p:cBhvr>
                                      <p:tavLst>
                                        <p:tav tm="0">
                                          <p:val>
                                            <p:strVal val="#ppt_x"/>
                                          </p:val>
                                        </p:tav>
                                        <p:tav tm="100000">
                                          <p:val>
                                            <p:strVal val="#ppt_x"/>
                                          </p:val>
                                        </p:tav>
                                      </p:tavLst>
                                    </p:anim>
                                    <p:anim calcmode="lin" valueType="num">
                                      <p:cBhvr>
                                        <p:cTn id="34" dur="500" fill="hold"/>
                                        <p:tgtEl>
                                          <p:spTgt spid="15"/>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up)">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0" end="0"/>
                                            </p:txEl>
                                          </p:spTgt>
                                        </p:tgtEl>
                                        <p:attrNameLst>
                                          <p:attrName>style.visibility</p:attrName>
                                        </p:attrNameLst>
                                      </p:cBhvr>
                                      <p:to>
                                        <p:strVal val="visible"/>
                                      </p:to>
                                    </p:set>
                                    <p:animEffect transition="in" filter="fade">
                                      <p:cBhvr>
                                        <p:cTn id="40" dur="500"/>
                                        <p:tgtEl>
                                          <p:spTgt spid="2">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fade">
                                      <p:cBhvr>
                                        <p:cTn id="43" dur="500"/>
                                        <p:tgtEl>
                                          <p:spTgt spid="2">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anim calcmode="lin" valueType="num">
                                      <p:cBhvr>
                                        <p:cTn id="51" dur="500" fill="hold"/>
                                        <p:tgtEl>
                                          <p:spTgt spid="30"/>
                                        </p:tgtEl>
                                        <p:attrNameLst>
                                          <p:attrName>ppt_x</p:attrName>
                                        </p:attrNameLst>
                                      </p:cBhvr>
                                      <p:tavLst>
                                        <p:tav tm="0">
                                          <p:val>
                                            <p:strVal val="#ppt_x"/>
                                          </p:val>
                                        </p:tav>
                                        <p:tav tm="100000">
                                          <p:val>
                                            <p:strVal val="#ppt_x"/>
                                          </p:val>
                                        </p:tav>
                                      </p:tavLst>
                                    </p:anim>
                                    <p:anim calcmode="lin" valueType="num">
                                      <p:cBhvr>
                                        <p:cTn id="52" dur="500" fill="hold"/>
                                        <p:tgtEl>
                                          <p:spTgt spid="30"/>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wipe(up)">
                                      <p:cBhvr>
                                        <p:cTn id="55" dur="500"/>
                                        <p:tgtEl>
                                          <p:spTgt spid="31"/>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anim calcmode="lin" valueType="num">
                                      <p:cBhvr>
                                        <p:cTn id="62" dur="500" fill="hold"/>
                                        <p:tgtEl>
                                          <p:spTgt spid="37"/>
                                        </p:tgtEl>
                                        <p:attrNameLst>
                                          <p:attrName>ppt_x</p:attrName>
                                        </p:attrNameLst>
                                      </p:cBhvr>
                                      <p:tavLst>
                                        <p:tav tm="0">
                                          <p:val>
                                            <p:strVal val="#ppt_x"/>
                                          </p:val>
                                        </p:tav>
                                        <p:tav tm="100000">
                                          <p:val>
                                            <p:strVal val="#ppt_x"/>
                                          </p:val>
                                        </p:tav>
                                      </p:tavLst>
                                    </p:anim>
                                    <p:anim calcmode="lin" valueType="num">
                                      <p:cBhvr>
                                        <p:cTn id="63" dur="500" fill="hold"/>
                                        <p:tgtEl>
                                          <p:spTgt spid="3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up)">
                                      <p:cBhvr>
                                        <p:cTn id="66" dur="500"/>
                                        <p:tgtEl>
                                          <p:spTgt spid="3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anim calcmode="lin" valueType="num">
                                      <p:cBhvr>
                                        <p:cTn id="73" dur="500" fill="hold"/>
                                        <p:tgtEl>
                                          <p:spTgt spid="41"/>
                                        </p:tgtEl>
                                        <p:attrNameLst>
                                          <p:attrName>ppt_x</p:attrName>
                                        </p:attrNameLst>
                                      </p:cBhvr>
                                      <p:tavLst>
                                        <p:tav tm="0">
                                          <p:val>
                                            <p:strVal val="#ppt_x"/>
                                          </p:val>
                                        </p:tav>
                                        <p:tav tm="100000">
                                          <p:val>
                                            <p:strVal val="#ppt_x"/>
                                          </p:val>
                                        </p:tav>
                                      </p:tavLst>
                                    </p:anim>
                                    <p:anim calcmode="lin" valueType="num">
                                      <p:cBhvr>
                                        <p:cTn id="74" dur="500" fill="hold"/>
                                        <p:tgtEl>
                                          <p:spTgt spid="41"/>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up)">
                                      <p:cBhvr>
                                        <p:cTn id="77" dur="500"/>
                                        <p:tgtEl>
                                          <p:spTgt spid="42"/>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28"/>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animEffect transition="in" filter="fade">
                                      <p:cBhvr>
                                        <p:cTn id="83" dur="500"/>
                                        <p:tgtEl>
                                          <p:spTgt spid="44"/>
                                        </p:tgtEl>
                                      </p:cBhvr>
                                    </p:animEffect>
                                    <p:anim calcmode="lin" valueType="num">
                                      <p:cBhvr>
                                        <p:cTn id="84" dur="500" fill="hold"/>
                                        <p:tgtEl>
                                          <p:spTgt spid="44"/>
                                        </p:tgtEl>
                                        <p:attrNameLst>
                                          <p:attrName>ppt_x</p:attrName>
                                        </p:attrNameLst>
                                      </p:cBhvr>
                                      <p:tavLst>
                                        <p:tav tm="0">
                                          <p:val>
                                            <p:strVal val="#ppt_x"/>
                                          </p:val>
                                        </p:tav>
                                        <p:tav tm="100000">
                                          <p:val>
                                            <p:strVal val="#ppt_x"/>
                                          </p:val>
                                        </p:tav>
                                      </p:tavLst>
                                    </p:anim>
                                    <p:anim calcmode="lin" valueType="num">
                                      <p:cBhvr>
                                        <p:cTn id="85" dur="500" fill="hold"/>
                                        <p:tgtEl>
                                          <p:spTgt spid="44"/>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wipe(up)">
                                      <p:cBhvr>
                                        <p:cTn id="88" dur="500"/>
                                        <p:tgtEl>
                                          <p:spTgt spid="4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7">
                                            <p:txEl>
                                              <p:pRg st="0" end="0"/>
                                            </p:txEl>
                                          </p:spTgt>
                                        </p:tgtEl>
                                        <p:attrNameLst>
                                          <p:attrName>style.visibility</p:attrName>
                                        </p:attrNameLst>
                                      </p:cBhvr>
                                      <p:to>
                                        <p:strVal val="visible"/>
                                      </p:to>
                                    </p:set>
                                    <p:animEffect transition="in" filter="fade">
                                      <p:cBhvr>
                                        <p:cTn id="91" dur="500"/>
                                        <p:tgtEl>
                                          <p:spTgt spid="27">
                                            <p:txEl>
                                              <p:pRg st="0" end="0"/>
                                            </p:tx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xEl>
                                              <p:pRg st="1" end="1"/>
                                            </p:txEl>
                                          </p:spTgt>
                                        </p:tgtEl>
                                        <p:attrNameLst>
                                          <p:attrName>style.visibility</p:attrName>
                                        </p:attrNameLst>
                                      </p:cBhvr>
                                      <p:to>
                                        <p:strVal val="visible"/>
                                      </p:to>
                                    </p:set>
                                    <p:animEffect transition="in" filter="fade">
                                      <p:cBhvr>
                                        <p:cTn id="94" dur="500"/>
                                        <p:tgtEl>
                                          <p:spTgt spid="27">
                                            <p:txEl>
                                              <p:pRg st="1" end="1"/>
                                            </p:tx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7">
                                            <p:txEl>
                                              <p:pRg st="2" end="2"/>
                                            </p:txEl>
                                          </p:spTgt>
                                        </p:tgtEl>
                                        <p:attrNameLst>
                                          <p:attrName>style.visibility</p:attrName>
                                        </p:attrNameLst>
                                      </p:cBhvr>
                                      <p:to>
                                        <p:strVal val="visible"/>
                                      </p:to>
                                    </p:set>
                                    <p:animEffect transition="in" filter="fade">
                                      <p:cBhvr>
                                        <p:cTn id="97"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11" grpId="0"/>
      <p:bldP spid="13" grpId="0"/>
      <p:bldP spid="15" grpId="0"/>
      <p:bldP spid="30" grpId="0"/>
      <p:bldP spid="37" grpId="0"/>
      <p:bldP spid="41" grpId="0"/>
      <p:bldP spid="44" grpId="0"/>
      <p:bldP spid="27"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7" y="3768058"/>
            <a:ext cx="8734364" cy="249565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1"/>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36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5 </a:t>
                  </a:r>
                  <a:endParaRPr kumimoji="0" lang="en-US" sz="2800"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E6E6E6">
                        <a:lumMod val="75000"/>
                      </a:srgbClr>
                    </a:solidFill>
                    <a:effectLst/>
                    <a:uLnTx/>
                    <a:uFillTx/>
                    <a:latin typeface="Segoe UI Semibold" panose="020B0702040204020203" pitchFamily="34" charset="0"/>
                    <a:ea typeface="+mn-ea"/>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rgbClr val="505050"/>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132" y="2852682"/>
            <a:ext cx="1311641" cy="88562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WPF</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Windows Forms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4064" y="2861479"/>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1720" y="2869973"/>
            <a:ext cx="1197687"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1771" y="2880516"/>
            <a:ext cx="1227952"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7344" y="2869973"/>
            <a:ext cx="1251270"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4907" y="2845184"/>
            <a:ext cx="1227952" cy="6632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ARM32</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3942" y="2852682"/>
            <a:ext cx="1227952" cy="80868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ML.NET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3271"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42425974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217" y="3908406"/>
            <a:ext cx="11276838" cy="128016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08" y="3912314"/>
            <a:ext cx="11276838" cy="128016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575" y="3912314"/>
            <a:ext cx="11276838" cy="1280160"/>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1066" y="3912314"/>
            <a:ext cx="11276838" cy="1280160"/>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575" y="3910805"/>
            <a:ext cx="11276838" cy="1280160"/>
          </a:xfrm>
          <a:prstGeom prst="rect">
            <a:avLst/>
          </a:prstGeom>
        </p:spPr>
      </p:pic>
      <p:grpSp>
        <p:nvGrpSpPr>
          <p:cNvPr id="31" name="Group 30"/>
          <p:cNvGrpSpPr/>
          <p:nvPr/>
        </p:nvGrpSpPr>
        <p:grpSpPr>
          <a:xfrm>
            <a:off x="275840" y="2483035"/>
            <a:ext cx="1664677" cy="1664677"/>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32" name="Group 31"/>
          <p:cNvGrpSpPr/>
          <p:nvPr/>
        </p:nvGrpSpPr>
        <p:grpSpPr>
          <a:xfrm>
            <a:off x="1937523" y="2483035"/>
            <a:ext cx="1666889" cy="1664677"/>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33" name="Group 32"/>
          <p:cNvGrpSpPr/>
          <p:nvPr/>
        </p:nvGrpSpPr>
        <p:grpSpPr>
          <a:xfrm>
            <a:off x="3592799" y="2483035"/>
            <a:ext cx="1675508" cy="1664677"/>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34" name="Group 33"/>
          <p:cNvGrpSpPr/>
          <p:nvPr/>
        </p:nvGrpSpPr>
        <p:grpSpPr>
          <a:xfrm>
            <a:off x="5267525" y="2483035"/>
            <a:ext cx="1664677" cy="1664677"/>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35" name="Group 34"/>
          <p:cNvGrpSpPr/>
          <p:nvPr/>
        </p:nvGrpSpPr>
        <p:grpSpPr>
          <a:xfrm>
            <a:off x="6931420" y="2483035"/>
            <a:ext cx="1664677" cy="1664677"/>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36" name="Group 35"/>
          <p:cNvGrpSpPr/>
          <p:nvPr/>
        </p:nvGrpSpPr>
        <p:grpSpPr>
          <a:xfrm>
            <a:off x="8558627" y="2483035"/>
            <a:ext cx="1701365" cy="1664677"/>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37" name="Group 36"/>
          <p:cNvGrpSpPr/>
          <p:nvPr/>
        </p:nvGrpSpPr>
        <p:grpSpPr>
          <a:xfrm>
            <a:off x="10259212" y="2483035"/>
            <a:ext cx="1664677" cy="1664677"/>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sp>
        <p:nvSpPr>
          <p:cNvPr id="42" name="TextBox 41"/>
          <p:cNvSpPr txBox="1"/>
          <p:nvPr/>
        </p:nvSpPr>
        <p:spPr>
          <a:xfrm>
            <a:off x="5277658" y="4845652"/>
            <a:ext cx="1664208" cy="1664208"/>
          </a:xfrm>
          <a:prstGeom prst="rect">
            <a:avLst/>
          </a:prstGeom>
          <a:solidFill>
            <a:srgbClr val="7030A0"/>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533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0" y="133676"/>
            <a:ext cx="12192000" cy="1097205"/>
          </a:xfrm>
          <a:prstGeom prst="rect">
            <a:avLst/>
          </a:prstGeom>
        </p:spPr>
        <p:txBody>
          <a:bodyPr lIns="146095" tIns="9131" rIns="146095"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3055"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Download .NET Core 3.0 Today!</a:t>
            </a:r>
            <a:endParaRPr kumimoji="0" lang="en-US" sz="5333" b="0" i="0" u="none" strike="noStrike" kern="1200" cap="none" spc="-100" normalizeH="0" baseline="0" noProof="0">
              <a:ln w="3175">
                <a:noFill/>
              </a:ln>
              <a:solidFill>
                <a:schemeClr val="tx1"/>
              </a:solidFill>
              <a:effectLst/>
              <a:uLnTx/>
              <a:uFillTx/>
              <a:latin typeface="Segoe UI Semibold" panose="020B0702040204020203" pitchFamily="34" charset="0"/>
              <a:ea typeface="+mn-ea"/>
              <a:cs typeface="Segoe UI" pitchFamily="34" charset="0"/>
            </a:endParaRPr>
          </a:p>
        </p:txBody>
      </p:sp>
      <p:sp>
        <p:nvSpPr>
          <p:cNvPr id="40" name="TextBox 39">
            <a:extLst>
              <a:ext uri="{FF2B5EF4-FFF2-40B4-BE49-F238E27FC236}">
                <a16:creationId xmlns:a16="http://schemas.microsoft.com/office/drawing/2014/main" id="{FE90C2D8-02F8-4A05-AA11-02E28CFD1E2E}"/>
              </a:ext>
            </a:extLst>
          </p:cNvPr>
          <p:cNvSpPr txBox="1"/>
          <p:nvPr/>
        </p:nvSpPr>
        <p:spPr>
          <a:xfrm>
            <a:off x="0" y="1696530"/>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360C4-A238-490F-B2D0-A9C6BEE09BF6}"/>
              </a:ext>
            </a:extLst>
          </p:cNvPr>
          <p:cNvSpPr txBox="1"/>
          <p:nvPr/>
        </p:nvSpPr>
        <p:spPr>
          <a:xfrm>
            <a:off x="-1838" y="1254017"/>
            <a:ext cx="12191999"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a:t>
            </a:r>
          </a:p>
        </p:txBody>
      </p:sp>
    </p:spTree>
    <p:extLst>
      <p:ext uri="{BB962C8B-B14F-4D97-AF65-F5344CB8AC3E}">
        <p14:creationId xmlns:p14="http://schemas.microsoft.com/office/powerpoint/2010/main" val="674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1"/>
                                        </p:tgtEl>
                                        <p:attrNameLst>
                                          <p:attrName>style.visibility</p:attrName>
                                        </p:attrNameLst>
                                      </p:cBhvr>
                                      <p:to>
                                        <p:strVal val="visible"/>
                                      </p:to>
                                    </p:set>
                                  </p:childTnLst>
                                </p:cTn>
                              </p:par>
                            </p:childTnLst>
                          </p:cTn>
                        </p:par>
                        <p:par>
                          <p:cTn id="10" fill="hold">
                            <p:stCondLst>
                              <p:cond delay="0"/>
                            </p:stCondLst>
                            <p:childTnLst>
                              <p:par>
                                <p:cTn id="11" presetID="22" presetClass="entr" presetSubtype="2" fill="hold" nodeType="afterEffect">
                                  <p:stCondLst>
                                    <p:cond delay="500"/>
                                  </p:stCondLst>
                                  <p:childTnLst>
                                    <p:set>
                                      <p:cBhvr>
                                        <p:cTn id="12" dur="1" fill="hold">
                                          <p:stCondLst>
                                            <p:cond delay="0"/>
                                          </p:stCondLst>
                                        </p:cTn>
                                        <p:tgtEl>
                                          <p:spTgt spid="2"/>
                                        </p:tgtEl>
                                        <p:attrNameLst>
                                          <p:attrName>style.visibility</p:attrName>
                                        </p:attrNameLst>
                                      </p:cBhvr>
                                      <p:to>
                                        <p:strVal val="visible"/>
                                      </p:to>
                                    </p:set>
                                    <p:animEffect transition="in" filter="wipe(right)">
                                      <p:cBhvr>
                                        <p:cTn id="13" dur="500"/>
                                        <p:tgtEl>
                                          <p:spTgt spid="2"/>
                                        </p:tgtEl>
                                      </p:cBhvr>
                                    </p:animEffect>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250"/>
                                        <p:tgtEl>
                                          <p:spTgt spid="31"/>
                                        </p:tgtEl>
                                      </p:cBhvr>
                                    </p:animEffect>
                                  </p:childTnLst>
                                </p:cTn>
                              </p:par>
                            </p:childTnLst>
                          </p:cTn>
                        </p:par>
                        <p:par>
                          <p:cTn id="18" fill="hold">
                            <p:stCondLst>
                              <p:cond delay="1250"/>
                            </p:stCondLst>
                            <p:childTnLst>
                              <p:par>
                                <p:cTn id="19" presetID="22" presetClass="entr" presetSubtype="4"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par>
                          <p:cTn id="22" fill="hold">
                            <p:stCondLst>
                              <p:cond delay="1750"/>
                            </p:stCondLst>
                            <p:childTnLst>
                              <p:par>
                                <p:cTn id="23" presetID="10" presetClass="entr" presetSubtype="0" fill="hold"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250"/>
                                        <p:tgtEl>
                                          <p:spTgt spid="32"/>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down)">
                                      <p:cBhvr>
                                        <p:cTn id="29" dur="500"/>
                                        <p:tgtEl>
                                          <p:spTgt spid="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250"/>
                                        <p:tgtEl>
                                          <p:spTgt spid="33"/>
                                        </p:tgtEl>
                                      </p:cBhvr>
                                    </p:animEffect>
                                  </p:childTnLst>
                                </p:cTn>
                              </p:par>
                            </p:childTnLst>
                          </p:cTn>
                        </p:par>
                        <p:par>
                          <p:cTn id="34" fill="hold">
                            <p:stCondLst>
                              <p:cond delay="2750"/>
                            </p:stCondLst>
                            <p:childTnLst>
                              <p:par>
                                <p:cTn id="35" presetID="22" presetClass="entr" presetSubtype="4"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par>
                          <p:cTn id="38" fill="hold">
                            <p:stCondLst>
                              <p:cond delay="3250"/>
                            </p:stCondLst>
                            <p:childTnLst>
                              <p:par>
                                <p:cTn id="39" presetID="10" presetClass="entr" presetSubtype="0" fill="hold" nodeType="after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250"/>
                                        <p:tgtEl>
                                          <p:spTgt spid="34"/>
                                        </p:tgtEl>
                                      </p:cBhvr>
                                    </p:animEffect>
                                  </p:childTnLst>
                                </p:cTn>
                              </p:par>
                            </p:childTnLst>
                          </p:cTn>
                        </p:par>
                        <p:par>
                          <p:cTn id="42" fill="hold">
                            <p:stCondLst>
                              <p:cond delay="3500"/>
                            </p:stCondLst>
                            <p:childTnLst>
                              <p:par>
                                <p:cTn id="43" presetID="22" presetClass="entr" presetSubtype="4"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down)">
                                      <p:cBhvr>
                                        <p:cTn id="45" dur="500"/>
                                        <p:tgtEl>
                                          <p:spTgt spid="7"/>
                                        </p:tgtEl>
                                      </p:cBhvr>
                                    </p:animEffect>
                                  </p:childTnLst>
                                </p:cTn>
                              </p:par>
                            </p:childTnLst>
                          </p:cTn>
                        </p:par>
                        <p:par>
                          <p:cTn id="46" fill="hold">
                            <p:stCondLst>
                              <p:cond delay="4000"/>
                            </p:stCondLst>
                            <p:childTnLst>
                              <p:par>
                                <p:cTn id="47" presetID="10" presetClass="entr" presetSubtype="0" fill="hold" nodeType="after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250"/>
                                        <p:tgtEl>
                                          <p:spTgt spid="35"/>
                                        </p:tgtEl>
                                      </p:cBhvr>
                                    </p:animEffect>
                                  </p:childTnLst>
                                </p:cTn>
                              </p:par>
                            </p:childTnLst>
                          </p:cTn>
                        </p:par>
                        <p:par>
                          <p:cTn id="50" fill="hold">
                            <p:stCondLst>
                              <p:cond delay="4250"/>
                            </p:stCondLst>
                            <p:childTnLst>
                              <p:par>
                                <p:cTn id="51" presetID="22" presetClass="entr" presetSubtype="4" fill="hold"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wipe(down)">
                                      <p:cBhvr>
                                        <p:cTn id="53" dur="500"/>
                                        <p:tgtEl>
                                          <p:spTgt spid="8"/>
                                        </p:tgtEl>
                                      </p:cBhvr>
                                    </p:animEffect>
                                  </p:childTnLst>
                                </p:cTn>
                              </p:par>
                            </p:childTnLst>
                          </p:cTn>
                        </p:par>
                        <p:par>
                          <p:cTn id="54" fill="hold">
                            <p:stCondLst>
                              <p:cond delay="4750"/>
                            </p:stCondLst>
                            <p:childTnLst>
                              <p:par>
                                <p:cTn id="55" presetID="10" presetClass="entr" presetSubtype="0" fill="hold"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250"/>
                                        <p:tgtEl>
                                          <p:spTgt spid="36"/>
                                        </p:tgtEl>
                                      </p:cBhvr>
                                    </p:animEffect>
                                  </p:childTnLst>
                                </p:cTn>
                              </p:par>
                            </p:childTnLst>
                          </p:cTn>
                        </p:par>
                        <p:par>
                          <p:cTn id="58" fill="hold">
                            <p:stCondLst>
                              <p:cond delay="5000"/>
                            </p:stCondLst>
                            <p:childTnLst>
                              <p:par>
                                <p:cTn id="59" presetID="22" presetClass="entr" presetSubtype="8" fill="hold"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5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Gracias!!</a:t>
            </a:r>
          </a:p>
        </p:txBody>
      </p:sp>
      <p:sp>
        <p:nvSpPr>
          <p:cNvPr id="3" name="Text Placeholder 2">
            <a:extLst>
              <a:ext uri="{FF2B5EF4-FFF2-40B4-BE49-F238E27FC236}">
                <a16:creationId xmlns:a16="http://schemas.microsoft.com/office/drawing/2014/main" id="{0985DC1F-4854-4BDB-9B83-0A7B96D20979}"/>
              </a:ext>
            </a:extLst>
          </p:cNvPr>
          <p:cNvSpPr txBox="1">
            <a:spLocks/>
          </p:cNvSpPr>
          <p:nvPr/>
        </p:nvSpPr>
        <p:spPr>
          <a:xfrm>
            <a:off x="339945" y="5011057"/>
            <a:ext cx="9860611" cy="1558011"/>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dirty="0"/>
              <a:t>Mariano Sánchez	</a:t>
            </a:r>
            <a:br>
              <a:rPr lang="en-US" dirty="0"/>
            </a:br>
            <a:r>
              <a:rPr lang="en-US" dirty="0"/>
              <a:t>@marianosz</a:t>
            </a:r>
            <a:br>
              <a:rPr lang="en-US" dirty="0"/>
            </a:br>
            <a:r>
              <a:rPr lang="en-US" dirty="0"/>
              <a:t>sanchezmariano@outlook.com</a:t>
            </a:r>
          </a:p>
        </p:txBody>
      </p:sp>
    </p:spTree>
    <p:extLst>
      <p:ext uri="{BB962C8B-B14F-4D97-AF65-F5344CB8AC3E}">
        <p14:creationId xmlns:p14="http://schemas.microsoft.com/office/powerpoint/2010/main" val="1215188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a:t>.NET Growth Continues</a:t>
            </a:r>
          </a:p>
        </p:txBody>
      </p:sp>
      <p:pic>
        <p:nvPicPr>
          <p:cNvPr id="2" name="Picture 1">
            <a:extLst>
              <a:ext uri="{FF2B5EF4-FFF2-40B4-BE49-F238E27FC236}">
                <a16:creationId xmlns:a16="http://schemas.microsoft.com/office/drawing/2014/main" id="{61106837-EA9D-469C-BD5A-8D63D7BE303B}"/>
              </a:ext>
            </a:extLst>
          </p:cNvPr>
          <p:cNvPicPr>
            <a:picLocks noChangeAspect="1"/>
          </p:cNvPicPr>
          <p:nvPr/>
        </p:nvPicPr>
        <p:blipFill>
          <a:blip r:embed="rId3"/>
          <a:stretch>
            <a:fillRect/>
          </a:stretch>
        </p:blipFill>
        <p:spPr>
          <a:xfrm>
            <a:off x="12844019" y="2598429"/>
            <a:ext cx="5801535" cy="2553056"/>
          </a:xfrm>
          <a:prstGeom prst="rect">
            <a:avLst/>
          </a:prstGeom>
        </p:spPr>
      </p:pic>
      <p:grpSp>
        <p:nvGrpSpPr>
          <p:cNvPr id="4" name="Group 3">
            <a:extLst>
              <a:ext uri="{FF2B5EF4-FFF2-40B4-BE49-F238E27FC236}">
                <a16:creationId xmlns:a16="http://schemas.microsoft.com/office/drawing/2014/main" id="{670C6F87-1CF2-4465-BF42-2B11F485F6EF}"/>
              </a:ext>
            </a:extLst>
          </p:cNvPr>
          <p:cNvGrpSpPr/>
          <p:nvPr/>
        </p:nvGrpSpPr>
        <p:grpSpPr>
          <a:xfrm>
            <a:off x="799514" y="2274570"/>
            <a:ext cx="2126566" cy="3063383"/>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6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  </a:t>
              </a:r>
              <a:r>
                <a:rPr lang="en-US" sz="3200"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7743" y="2274570"/>
            <a:ext cx="2846070" cy="3059247"/>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000" b="1">
                  <a:gradFill>
                    <a:gsLst>
                      <a:gs pos="0">
                        <a:srgbClr val="FFFFFF"/>
                      </a:gs>
                      <a:gs pos="100000">
                        <a:srgbClr val="FFFFFF"/>
                      </a:gs>
                    </a:gsLst>
                    <a:lin ang="5400000" scaled="0"/>
                  </a:gradFill>
                  <a:ea typeface="Segoe UI" pitchFamily="34" charset="0"/>
                  <a:cs typeface="Segoe UI" pitchFamily="34" charset="0"/>
                </a:rPr>
                <a:t>&gt;100</a:t>
              </a:r>
            </a:p>
            <a:p>
              <a:pPr algn="ctr" defTabSz="932472" fontAlgn="base">
                <a:lnSpc>
                  <a:spcPct val="90000"/>
                </a:lnSpc>
                <a:spcBef>
                  <a:spcPct val="0"/>
                </a:spcBef>
                <a:spcAft>
                  <a:spcPct val="0"/>
                </a:spcAft>
              </a:pPr>
              <a:r>
                <a:rPr lang="en-US" sz="2800" b="1">
                  <a:gradFill>
                    <a:gsLst>
                      <a:gs pos="0">
                        <a:srgbClr val="FFFFFF"/>
                      </a:gs>
                      <a:gs pos="100000">
                        <a:srgbClr val="FFFFFF"/>
                      </a:gs>
                    </a:gsLst>
                    <a:lin ang="5400000" scaled="0"/>
                  </a:gradFill>
                  <a:ea typeface="Segoe UI" pitchFamily="34" charset="0"/>
                  <a:cs typeface="Segoe UI" pitchFamily="34" charset="0"/>
                </a:rPr>
                <a:t>thousand</a:t>
              </a:r>
              <a:endParaRPr lang="en-US" sz="2000"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8516" y="3874957"/>
            <a:ext cx="2846070" cy="590931"/>
          </a:xfrm>
          <a:prstGeom prst="rect">
            <a:avLst/>
          </a:prstGeom>
        </p:spPr>
        <p:txBody>
          <a:bodyPr wrap="square">
            <a:spAutoFit/>
          </a:bodyPr>
          <a:lstStyle/>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6815" y="2274570"/>
            <a:ext cx="2339340" cy="3059248"/>
            <a:chOff x="8996815" y="2274570"/>
            <a:chExt cx="2339340" cy="3059248"/>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47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80" tIns="146304" rIns="182880" bIns="146304" rtlCol="0">
              <a:spAutoFit/>
            </a:bodyPr>
            <a:lstStyle/>
            <a:p>
              <a:pPr algn="ctr">
                <a:lnSpc>
                  <a:spcPct val="90000"/>
                </a:lnSpc>
                <a:spcAft>
                  <a:spcPts val="600"/>
                </a:spcAft>
              </a:pPr>
              <a:r>
                <a:rPr lang="en-US" sz="2800"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a:gradFill>
                    <a:gsLst>
                      <a:gs pos="2917">
                        <a:schemeClr val="tx1"/>
                      </a:gs>
                      <a:gs pos="30000">
                        <a:schemeClr val="tx1"/>
                      </a:gs>
                    </a:gsLst>
                    <a:lin ang="5400000" scaled="0"/>
                  </a:gra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statsports logo">
            <a:extLst>
              <a:ext uri="{FF2B5EF4-FFF2-40B4-BE49-F238E27FC236}">
                <a16:creationId xmlns:a16="http://schemas.microsoft.com/office/drawing/2014/main" id="{14CC66BC-7B41-4074-9BE4-C9984BF46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554" y="4929251"/>
            <a:ext cx="2280117" cy="22801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A3E1F8-1512-45C8-8533-8E38D2F12835}"/>
              </a:ext>
            </a:extLst>
          </p:cNvPr>
          <p:cNvSpPr>
            <a:spLocks noGrp="1"/>
          </p:cNvSpPr>
          <p:nvPr>
            <p:ph type="title" idx="4294967295"/>
          </p:nvPr>
        </p:nvSpPr>
        <p:spPr>
          <a:xfrm>
            <a:off x="311877" y="216819"/>
            <a:ext cx="11017250" cy="984250"/>
          </a:xfrm>
        </p:spPr>
        <p:txBody>
          <a:bodyPr/>
          <a:lstStyle/>
          <a:p>
            <a:r>
              <a:rPr lang="en-US"/>
              <a:t>Just a few of our millions of .NET customers…</a:t>
            </a:r>
            <a:br>
              <a:rPr lang="en-US"/>
            </a:br>
            <a:r>
              <a:rPr lang="en-US" sz="2000">
                <a:latin typeface="+mn-lt"/>
                <a:hlinkClick r:id="rId4"/>
              </a:rPr>
              <a:t>dot.net/customers</a:t>
            </a:r>
            <a:r>
              <a:rPr lang="en-US" sz="2800" b="1"/>
              <a:t>  </a:t>
            </a:r>
          </a:p>
        </p:txBody>
      </p:sp>
      <p:pic>
        <p:nvPicPr>
          <p:cNvPr id="3" name="Picture 2">
            <a:extLst>
              <a:ext uri="{FF2B5EF4-FFF2-40B4-BE49-F238E27FC236}">
                <a16:creationId xmlns:a16="http://schemas.microsoft.com/office/drawing/2014/main" id="{ED3AD50E-1057-4D2D-B891-D47FD5A4C5D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29663" y="5750506"/>
            <a:ext cx="1990637" cy="553998"/>
          </a:xfrm>
          <a:prstGeom prst="rect">
            <a:avLst/>
          </a:prstGeom>
        </p:spPr>
      </p:pic>
      <p:pic>
        <p:nvPicPr>
          <p:cNvPr id="5" name="Picture 4">
            <a:extLst>
              <a:ext uri="{FF2B5EF4-FFF2-40B4-BE49-F238E27FC236}">
                <a16:creationId xmlns:a16="http://schemas.microsoft.com/office/drawing/2014/main" id="{12E3532D-85C5-45F0-9D98-BFAFFC74629D}"/>
              </a:ext>
            </a:extLst>
          </p:cNvPr>
          <p:cNvPicPr>
            <a:picLocks noChangeAspect="1"/>
          </p:cNvPicPr>
          <p:nvPr/>
        </p:nvPicPr>
        <p:blipFill>
          <a:blip r:embed="rId6"/>
          <a:stretch>
            <a:fillRect/>
          </a:stretch>
        </p:blipFill>
        <p:spPr>
          <a:xfrm>
            <a:off x="10945021" y="3688142"/>
            <a:ext cx="924438" cy="373510"/>
          </a:xfrm>
          <a:prstGeom prst="rect">
            <a:avLst/>
          </a:prstGeom>
        </p:spPr>
      </p:pic>
      <p:pic>
        <p:nvPicPr>
          <p:cNvPr id="13" name="Picture 12" descr="A close up of a logo&#10;&#10;Description automatically generated">
            <a:extLst>
              <a:ext uri="{FF2B5EF4-FFF2-40B4-BE49-F238E27FC236}">
                <a16:creationId xmlns:a16="http://schemas.microsoft.com/office/drawing/2014/main" id="{CD71DC4E-719A-4F1E-AB09-2F07055B83BB}"/>
              </a:ext>
            </a:extLst>
          </p:cNvPr>
          <p:cNvPicPr>
            <a:picLocks noChangeAspect="1"/>
          </p:cNvPicPr>
          <p:nvPr/>
        </p:nvPicPr>
        <p:blipFill>
          <a:blip r:embed="rId7"/>
          <a:stretch>
            <a:fillRect/>
          </a:stretch>
        </p:blipFill>
        <p:spPr>
          <a:xfrm>
            <a:off x="7985109" y="5715510"/>
            <a:ext cx="877197" cy="800100"/>
          </a:xfrm>
          <a:prstGeom prst="rect">
            <a:avLst/>
          </a:prstGeom>
        </p:spPr>
      </p:pic>
      <p:pic>
        <p:nvPicPr>
          <p:cNvPr id="15" name="Picture 14">
            <a:extLst>
              <a:ext uri="{FF2B5EF4-FFF2-40B4-BE49-F238E27FC236}">
                <a16:creationId xmlns:a16="http://schemas.microsoft.com/office/drawing/2014/main" id="{F54964FD-02F8-4824-8DF2-1F101A0E13C2}"/>
              </a:ext>
            </a:extLst>
          </p:cNvPr>
          <p:cNvPicPr>
            <a:picLocks noChangeAspect="1"/>
          </p:cNvPicPr>
          <p:nvPr/>
        </p:nvPicPr>
        <p:blipFill>
          <a:blip r:embed="rId8"/>
          <a:stretch>
            <a:fillRect/>
          </a:stretch>
        </p:blipFill>
        <p:spPr>
          <a:xfrm>
            <a:off x="6070237" y="2832271"/>
            <a:ext cx="2062763" cy="276999"/>
          </a:xfrm>
          <a:prstGeom prst="rect">
            <a:avLst/>
          </a:prstGeom>
        </p:spPr>
      </p:pic>
      <p:pic>
        <p:nvPicPr>
          <p:cNvPr id="16" name="Graphic 15">
            <a:extLst>
              <a:ext uri="{FF2B5EF4-FFF2-40B4-BE49-F238E27FC236}">
                <a16:creationId xmlns:a16="http://schemas.microsoft.com/office/drawing/2014/main" id="{C4DC79DA-D8D5-4EE7-9FFA-A48B6EAFC6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46081" y="2832271"/>
            <a:ext cx="2781300" cy="228600"/>
          </a:xfrm>
          <a:prstGeom prst="rect">
            <a:avLst/>
          </a:prstGeom>
        </p:spPr>
      </p:pic>
      <p:pic>
        <p:nvPicPr>
          <p:cNvPr id="17" name="Graphic 16">
            <a:extLst>
              <a:ext uri="{FF2B5EF4-FFF2-40B4-BE49-F238E27FC236}">
                <a16:creationId xmlns:a16="http://schemas.microsoft.com/office/drawing/2014/main" id="{E3285808-A8AC-44AB-A5FB-C837965F86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2566" y="3784653"/>
            <a:ext cx="1905000" cy="457200"/>
          </a:xfrm>
          <a:prstGeom prst="rect">
            <a:avLst/>
          </a:prstGeom>
        </p:spPr>
      </p:pic>
      <p:pic>
        <p:nvPicPr>
          <p:cNvPr id="19" name="Picture 18">
            <a:extLst>
              <a:ext uri="{FF2B5EF4-FFF2-40B4-BE49-F238E27FC236}">
                <a16:creationId xmlns:a16="http://schemas.microsoft.com/office/drawing/2014/main" id="{87D00F02-2F59-4460-9890-A97B0F8B565D}"/>
              </a:ext>
            </a:extLst>
          </p:cNvPr>
          <p:cNvPicPr>
            <a:picLocks noChangeAspect="1"/>
          </p:cNvPicPr>
          <p:nvPr/>
        </p:nvPicPr>
        <p:blipFill>
          <a:blip r:embed="rId13"/>
          <a:stretch>
            <a:fillRect/>
          </a:stretch>
        </p:blipFill>
        <p:spPr>
          <a:xfrm>
            <a:off x="8946081" y="3590895"/>
            <a:ext cx="1282700" cy="769119"/>
          </a:xfrm>
          <a:prstGeom prst="rect">
            <a:avLst/>
          </a:prstGeom>
        </p:spPr>
      </p:pic>
      <p:pic>
        <p:nvPicPr>
          <p:cNvPr id="23" name="Picture 22">
            <a:extLst>
              <a:ext uri="{FF2B5EF4-FFF2-40B4-BE49-F238E27FC236}">
                <a16:creationId xmlns:a16="http://schemas.microsoft.com/office/drawing/2014/main" id="{E33F16A3-A862-40C1-A32D-01AA12D7DCB9}"/>
              </a:ext>
            </a:extLst>
          </p:cNvPr>
          <p:cNvPicPr>
            <a:picLocks noChangeAspect="1"/>
          </p:cNvPicPr>
          <p:nvPr/>
        </p:nvPicPr>
        <p:blipFill>
          <a:blip r:embed="rId14"/>
          <a:stretch>
            <a:fillRect/>
          </a:stretch>
        </p:blipFill>
        <p:spPr>
          <a:xfrm>
            <a:off x="6257755" y="3495938"/>
            <a:ext cx="1649450" cy="927816"/>
          </a:xfrm>
          <a:prstGeom prst="rect">
            <a:avLst/>
          </a:prstGeom>
        </p:spPr>
      </p:pic>
      <p:pic>
        <p:nvPicPr>
          <p:cNvPr id="25" name="Picture 24">
            <a:extLst>
              <a:ext uri="{FF2B5EF4-FFF2-40B4-BE49-F238E27FC236}">
                <a16:creationId xmlns:a16="http://schemas.microsoft.com/office/drawing/2014/main" id="{79055608-64F5-41F1-A575-772C1FA74BD7}"/>
              </a:ext>
            </a:extLst>
          </p:cNvPr>
          <p:cNvPicPr>
            <a:picLocks noChangeAspect="1"/>
          </p:cNvPicPr>
          <p:nvPr/>
        </p:nvPicPr>
        <p:blipFill>
          <a:blip r:embed="rId15"/>
          <a:stretch>
            <a:fillRect/>
          </a:stretch>
        </p:blipFill>
        <p:spPr>
          <a:xfrm>
            <a:off x="9486044" y="4482412"/>
            <a:ext cx="1665585" cy="936892"/>
          </a:xfrm>
          <a:prstGeom prst="rect">
            <a:avLst/>
          </a:prstGeom>
        </p:spPr>
      </p:pic>
      <p:pic>
        <p:nvPicPr>
          <p:cNvPr id="27" name="Picture 26" descr="A drawing of a cartoon character&#10;&#10;Description automatically generated">
            <a:extLst>
              <a:ext uri="{FF2B5EF4-FFF2-40B4-BE49-F238E27FC236}">
                <a16:creationId xmlns:a16="http://schemas.microsoft.com/office/drawing/2014/main" id="{79B91DE0-D7F2-43CA-A8C0-DF9761692CDD}"/>
              </a:ext>
            </a:extLst>
          </p:cNvPr>
          <p:cNvPicPr>
            <a:picLocks noChangeAspect="1"/>
          </p:cNvPicPr>
          <p:nvPr/>
        </p:nvPicPr>
        <p:blipFill>
          <a:blip r:embed="rId16"/>
          <a:stretch>
            <a:fillRect/>
          </a:stretch>
        </p:blipFill>
        <p:spPr>
          <a:xfrm>
            <a:off x="2717331" y="4511461"/>
            <a:ext cx="1409404" cy="876963"/>
          </a:xfrm>
          <a:prstGeom prst="rect">
            <a:avLst/>
          </a:prstGeom>
        </p:spPr>
      </p:pic>
      <p:pic>
        <p:nvPicPr>
          <p:cNvPr id="32" name="Picture 31" descr="A drawing of a face&#10;&#10;Description automatically generated">
            <a:extLst>
              <a:ext uri="{FF2B5EF4-FFF2-40B4-BE49-F238E27FC236}">
                <a16:creationId xmlns:a16="http://schemas.microsoft.com/office/drawing/2014/main" id="{2095CE63-E519-4BFF-9E67-5C7A548AE0F6}"/>
              </a:ext>
            </a:extLst>
          </p:cNvPr>
          <p:cNvPicPr>
            <a:picLocks noChangeAspect="1"/>
          </p:cNvPicPr>
          <p:nvPr/>
        </p:nvPicPr>
        <p:blipFill>
          <a:blip r:embed="rId17"/>
          <a:stretch>
            <a:fillRect/>
          </a:stretch>
        </p:blipFill>
        <p:spPr>
          <a:xfrm>
            <a:off x="4684468" y="4593359"/>
            <a:ext cx="1280160" cy="800100"/>
          </a:xfrm>
          <a:prstGeom prst="rect">
            <a:avLst/>
          </a:prstGeom>
        </p:spPr>
      </p:pic>
      <p:pic>
        <p:nvPicPr>
          <p:cNvPr id="34" name="Picture 33">
            <a:extLst>
              <a:ext uri="{FF2B5EF4-FFF2-40B4-BE49-F238E27FC236}">
                <a16:creationId xmlns:a16="http://schemas.microsoft.com/office/drawing/2014/main" id="{E5645179-39D1-4233-A182-63E3F5974732}"/>
              </a:ext>
            </a:extLst>
          </p:cNvPr>
          <p:cNvPicPr>
            <a:picLocks noChangeAspect="1"/>
          </p:cNvPicPr>
          <p:nvPr/>
        </p:nvPicPr>
        <p:blipFill>
          <a:blip r:embed="rId18"/>
          <a:stretch>
            <a:fillRect/>
          </a:stretch>
        </p:blipFill>
        <p:spPr>
          <a:xfrm>
            <a:off x="6734567" y="4704633"/>
            <a:ext cx="1851755" cy="749884"/>
          </a:xfrm>
          <a:prstGeom prst="rect">
            <a:avLst/>
          </a:prstGeom>
        </p:spPr>
      </p:pic>
      <p:pic>
        <p:nvPicPr>
          <p:cNvPr id="41" name="Picture 40">
            <a:extLst>
              <a:ext uri="{FF2B5EF4-FFF2-40B4-BE49-F238E27FC236}">
                <a16:creationId xmlns:a16="http://schemas.microsoft.com/office/drawing/2014/main" id="{5A073E70-2751-49AC-B029-BCC4A9361CD1}"/>
              </a:ext>
            </a:extLst>
          </p:cNvPr>
          <p:cNvPicPr>
            <a:picLocks noChangeAspect="1"/>
          </p:cNvPicPr>
          <p:nvPr/>
        </p:nvPicPr>
        <p:blipFill>
          <a:blip r:embed="rId19"/>
          <a:stretch>
            <a:fillRect/>
          </a:stretch>
        </p:blipFill>
        <p:spPr>
          <a:xfrm>
            <a:off x="3009036" y="5761426"/>
            <a:ext cx="2026406" cy="569090"/>
          </a:xfrm>
          <a:prstGeom prst="rect">
            <a:avLst/>
          </a:prstGeom>
        </p:spPr>
      </p:pic>
      <p:pic>
        <p:nvPicPr>
          <p:cNvPr id="50" name="Picture 49" descr="A picture containing object&#10;&#10;Description automatically generated">
            <a:extLst>
              <a:ext uri="{FF2B5EF4-FFF2-40B4-BE49-F238E27FC236}">
                <a16:creationId xmlns:a16="http://schemas.microsoft.com/office/drawing/2014/main" id="{FC405F54-B55D-44EB-8F29-98E23753D003}"/>
              </a:ext>
            </a:extLst>
          </p:cNvPr>
          <p:cNvPicPr>
            <a:picLocks noChangeAspect="1"/>
          </p:cNvPicPr>
          <p:nvPr/>
        </p:nvPicPr>
        <p:blipFill>
          <a:blip r:embed="rId20"/>
          <a:stretch>
            <a:fillRect/>
          </a:stretch>
        </p:blipFill>
        <p:spPr>
          <a:xfrm>
            <a:off x="5610397" y="5799886"/>
            <a:ext cx="1708450" cy="670552"/>
          </a:xfrm>
          <a:prstGeom prst="rect">
            <a:avLst/>
          </a:prstGeom>
        </p:spPr>
      </p:pic>
      <p:pic>
        <p:nvPicPr>
          <p:cNvPr id="52" name="Graphic 51">
            <a:extLst>
              <a:ext uri="{FF2B5EF4-FFF2-40B4-BE49-F238E27FC236}">
                <a16:creationId xmlns:a16="http://schemas.microsoft.com/office/drawing/2014/main" id="{48AA45DA-81CC-47F9-B65A-53C78995D90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5863" y="1796930"/>
            <a:ext cx="2423716" cy="475238"/>
          </a:xfrm>
          <a:prstGeom prst="rect">
            <a:avLst/>
          </a:prstGeom>
        </p:spPr>
      </p:pic>
      <p:pic>
        <p:nvPicPr>
          <p:cNvPr id="58" name="Graphic 57">
            <a:extLst>
              <a:ext uri="{FF2B5EF4-FFF2-40B4-BE49-F238E27FC236}">
                <a16:creationId xmlns:a16="http://schemas.microsoft.com/office/drawing/2014/main" id="{CEE1DD6D-9D16-492F-9D31-8771B900EDF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83820" y="4750868"/>
            <a:ext cx="2008301" cy="637556"/>
          </a:xfrm>
          <a:prstGeom prst="rect">
            <a:avLst/>
          </a:prstGeom>
        </p:spPr>
      </p:pic>
      <p:pic>
        <p:nvPicPr>
          <p:cNvPr id="11" name="Picture 10" descr="A picture containing object, clock&#10;&#10;Description automatically generated">
            <a:extLst>
              <a:ext uri="{FF2B5EF4-FFF2-40B4-BE49-F238E27FC236}">
                <a16:creationId xmlns:a16="http://schemas.microsoft.com/office/drawing/2014/main" id="{B4DD53F2-884E-4A29-98E3-79774B32C1B8}"/>
              </a:ext>
            </a:extLst>
          </p:cNvPr>
          <p:cNvPicPr>
            <a:picLocks noChangeAspect="1"/>
          </p:cNvPicPr>
          <p:nvPr/>
        </p:nvPicPr>
        <p:blipFill>
          <a:blip r:embed="rId25"/>
          <a:stretch>
            <a:fillRect/>
          </a:stretch>
        </p:blipFill>
        <p:spPr>
          <a:xfrm>
            <a:off x="2840375" y="2693770"/>
            <a:ext cx="2363729" cy="553999"/>
          </a:xfrm>
          <a:prstGeom prst="rect">
            <a:avLst/>
          </a:prstGeom>
        </p:spPr>
      </p:pic>
      <p:pic>
        <p:nvPicPr>
          <p:cNvPr id="14" name="Graphic 13">
            <a:extLst>
              <a:ext uri="{FF2B5EF4-FFF2-40B4-BE49-F238E27FC236}">
                <a16:creationId xmlns:a16="http://schemas.microsoft.com/office/drawing/2014/main" id="{7C263FF5-821B-4E48-B9A1-603B6711ED41}"/>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12566" y="1798482"/>
            <a:ext cx="2293558" cy="613714"/>
          </a:xfrm>
          <a:prstGeom prst="rect">
            <a:avLst/>
          </a:prstGeom>
        </p:spPr>
      </p:pic>
      <p:pic>
        <p:nvPicPr>
          <p:cNvPr id="28" name="Graphic 27">
            <a:extLst>
              <a:ext uri="{FF2B5EF4-FFF2-40B4-BE49-F238E27FC236}">
                <a16:creationId xmlns:a16="http://schemas.microsoft.com/office/drawing/2014/main" id="{E81773EF-DDB4-4BBA-B911-F613E9799E39}"/>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556693" y="1840211"/>
            <a:ext cx="1858701" cy="352918"/>
          </a:xfrm>
          <a:prstGeom prst="rect">
            <a:avLst/>
          </a:prstGeom>
        </p:spPr>
      </p:pic>
      <p:pic>
        <p:nvPicPr>
          <p:cNvPr id="29" name="Picture 28" descr="A drawing of a face&#10;&#10;Description automatically generated">
            <a:extLst>
              <a:ext uri="{FF2B5EF4-FFF2-40B4-BE49-F238E27FC236}">
                <a16:creationId xmlns:a16="http://schemas.microsoft.com/office/drawing/2014/main" id="{A30C1C2E-761C-40CB-A87C-41D881151EA5}"/>
              </a:ext>
            </a:extLst>
          </p:cNvPr>
          <p:cNvPicPr>
            <a:picLocks noChangeAspect="1"/>
          </p:cNvPicPr>
          <p:nvPr/>
        </p:nvPicPr>
        <p:blipFill>
          <a:blip r:embed="rId30"/>
          <a:stretch>
            <a:fillRect/>
          </a:stretch>
        </p:blipFill>
        <p:spPr>
          <a:xfrm>
            <a:off x="5966514" y="1735645"/>
            <a:ext cx="2231931" cy="669579"/>
          </a:xfrm>
          <a:prstGeom prst="rect">
            <a:avLst/>
          </a:prstGeom>
        </p:spPr>
      </p:pic>
      <p:pic>
        <p:nvPicPr>
          <p:cNvPr id="30" name="Graphic 29">
            <a:extLst>
              <a:ext uri="{FF2B5EF4-FFF2-40B4-BE49-F238E27FC236}">
                <a16:creationId xmlns:a16="http://schemas.microsoft.com/office/drawing/2014/main" id="{993260CB-B93B-4C90-9DDB-8330CCC5AD39}"/>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1085003" y="1647019"/>
            <a:ext cx="644474" cy="758205"/>
          </a:xfrm>
          <a:prstGeom prst="rect">
            <a:avLst/>
          </a:prstGeom>
        </p:spPr>
      </p:pic>
      <p:pic>
        <p:nvPicPr>
          <p:cNvPr id="9" name="Picture 8">
            <a:extLst>
              <a:ext uri="{FF2B5EF4-FFF2-40B4-BE49-F238E27FC236}">
                <a16:creationId xmlns:a16="http://schemas.microsoft.com/office/drawing/2014/main" id="{119C166C-08F3-4707-882F-D220B27AEA8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075048" y="3453190"/>
            <a:ext cx="2363729" cy="934747"/>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23EAC789-90E9-42B6-9A72-108E2E9C99B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13888" y="2668079"/>
            <a:ext cx="1615188" cy="607290"/>
          </a:xfrm>
          <a:prstGeom prst="rect">
            <a:avLst/>
          </a:prstGeom>
        </p:spPr>
      </p:pic>
    </p:spTree>
    <p:extLst>
      <p:ext uri="{BB962C8B-B14F-4D97-AF65-F5344CB8AC3E}">
        <p14:creationId xmlns:p14="http://schemas.microsoft.com/office/powerpoint/2010/main" val="2905816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25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25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25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25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25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250"/>
                                        <p:tgtEl>
                                          <p:spTgt spid="16"/>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250"/>
                                        <p:tgtEl>
                                          <p:spTgt spid="17"/>
                                        </p:tgtEl>
                                      </p:cBhvr>
                                    </p:animEffect>
                                  </p:childTnLst>
                                </p:cTn>
                              </p:par>
                              <p:par>
                                <p:cTn id="35" presetID="10" presetClass="entr" presetSubtype="0" fill="hold"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250"/>
                                        <p:tgtEl>
                                          <p:spTgt spid="9"/>
                                        </p:tgtEl>
                                      </p:cBhvr>
                                    </p:animEffect>
                                  </p:childTnLst>
                                </p:cTn>
                              </p:par>
                              <p:par>
                                <p:cTn id="38" presetID="10" presetClass="entr" presetSubtype="0" fill="hold"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250"/>
                                        <p:tgtEl>
                                          <p:spTgt spid="23"/>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250"/>
                                        <p:tgtEl>
                                          <p:spTgt spid="19"/>
                                        </p:tgtEl>
                                      </p:cBhvr>
                                    </p:animEffect>
                                  </p:childTnLst>
                                </p:cTn>
                              </p:par>
                              <p:par>
                                <p:cTn id="44" presetID="10" presetClass="entr" presetSubtype="0"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250"/>
                                        <p:tgtEl>
                                          <p:spTgt spid="5"/>
                                        </p:tgtEl>
                                      </p:cBhvr>
                                    </p:animEffect>
                                  </p:childTnLst>
                                </p:cTn>
                              </p:par>
                              <p:par>
                                <p:cTn id="47" presetID="10" presetClass="entr" presetSubtype="0"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250"/>
                                        <p:tgtEl>
                                          <p:spTgt spid="58"/>
                                        </p:tgtEl>
                                      </p:cBhvr>
                                    </p:animEffect>
                                  </p:childTnLst>
                                </p:cTn>
                              </p:par>
                              <p:par>
                                <p:cTn id="50" presetID="10" presetClass="entr" presetSubtype="0" fill="hold"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25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25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25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250"/>
                                        <p:tgtEl>
                                          <p:spTgt spid="25"/>
                                        </p:tgtEl>
                                      </p:cBhvr>
                                    </p:animEffect>
                                  </p:childTnLst>
                                </p:cTn>
                              </p:par>
                              <p:par>
                                <p:cTn id="62" presetID="10" presetClass="entr" presetSubtype="0" fill="hold" nodeType="withEffect">
                                  <p:stCondLst>
                                    <p:cond delay="0"/>
                                  </p:stCondLst>
                                  <p:childTnLst>
                                    <p:set>
                                      <p:cBhvr>
                                        <p:cTn id="63" dur="1" fill="hold">
                                          <p:stCondLst>
                                            <p:cond delay="0"/>
                                          </p:stCondLst>
                                        </p:cTn>
                                        <p:tgtEl>
                                          <p:spTgt spid="1030"/>
                                        </p:tgtEl>
                                        <p:attrNameLst>
                                          <p:attrName>style.visibility</p:attrName>
                                        </p:attrNameLst>
                                      </p:cBhvr>
                                      <p:to>
                                        <p:strVal val="visible"/>
                                      </p:to>
                                    </p:set>
                                    <p:animEffect transition="in" filter="fade">
                                      <p:cBhvr>
                                        <p:cTn id="64" dur="250"/>
                                        <p:tgtEl>
                                          <p:spTgt spid="1030"/>
                                        </p:tgtEl>
                                      </p:cBhvr>
                                    </p:animEffect>
                                  </p:childTnLst>
                                </p:cTn>
                              </p:par>
                              <p:par>
                                <p:cTn id="65" presetID="10"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25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50"/>
                                        </p:tgtEl>
                                        <p:attrNameLst>
                                          <p:attrName>style.visibility</p:attrName>
                                        </p:attrNameLst>
                                      </p:cBhvr>
                                      <p:to>
                                        <p:strVal val="visible"/>
                                      </p:to>
                                    </p:set>
                                    <p:animEffect transition="in" filter="fade">
                                      <p:cBhvr>
                                        <p:cTn id="70" dur="250"/>
                                        <p:tgtEl>
                                          <p:spTgt spid="50"/>
                                        </p:tgtEl>
                                      </p:cBhvr>
                                    </p:animEffect>
                                  </p:childTnLst>
                                </p:cTn>
                              </p:par>
                              <p:par>
                                <p:cTn id="71" presetID="10" presetClass="entr" presetSubtype="0" fill="hold" nodeType="with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fade">
                                      <p:cBhvr>
                                        <p:cTn id="73" dur="250"/>
                                        <p:tgtEl>
                                          <p:spTgt spid="13"/>
                                        </p:tgtEl>
                                      </p:cBhvr>
                                    </p:animEffect>
                                  </p:childTnLst>
                                </p:cTn>
                              </p:par>
                              <p:par>
                                <p:cTn id="74" presetID="10" presetClass="entr" presetSubtype="0" fill="hold"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7566661"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.NET Core 3.0</a:t>
            </a: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2873431"/>
            <a:ext cx="7883995" cy="20005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WPF and Windows</a:t>
            </a:r>
            <a:r>
              <a:rPr kumimoji="0" lang="en-US" sz="2000" b="0" i="0" u="none" strike="noStrike" kern="1200" cap="none" spc="0" normalizeH="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 </a:t>
            </a: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Forms support</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Semilight" panose="020B0402040204020203" pitchFamily="34" charset="0"/>
              </a:rPr>
              <a:t>Side-by-side support &amp; self-contained EXEs</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Full-stack web development with C# and Razor</a:t>
            </a:r>
          </a:p>
          <a:p>
            <a:pPr marL="0" marR="0" lvl="0" indent="0" algn="l" defTabSz="932742" rtl="0" eaLnBrk="1" fontAlgn="auto" latinLnBrk="0" hangingPunct="1">
              <a:lnSpc>
                <a:spcPct val="90000"/>
              </a:lnSpc>
              <a:spcBef>
                <a:spcPts val="1200"/>
              </a:spcBef>
              <a:spcAft>
                <a:spcPts val="0"/>
              </a:spcAft>
              <a:buClrTx/>
              <a:buSzPct val="90000"/>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New C# 8.0 language features </a:t>
            </a:r>
          </a:p>
          <a:p>
            <a:pPr marL="0" marR="0" lvl="0" indent="0" algn="l" defTabSz="932742" rtl="0" eaLnBrk="1" fontAlgn="auto" latinLnBrk="0" hangingPunct="1">
              <a:lnSpc>
                <a:spcPct val="90000"/>
              </a:lnSpc>
              <a:spcBef>
                <a:spcPts val="1200"/>
              </a:spcBef>
              <a:spcAft>
                <a:spcPts val="0"/>
              </a:spcAft>
              <a:buClrTx/>
              <a:buSzPct val="90000"/>
              <a:buFontTx/>
              <a:buNone/>
              <a:tabLst/>
              <a:defRPr/>
            </a:pPr>
            <a:endPar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C000"/>
                </a:solidFill>
                <a:effectLst/>
                <a:uLnTx/>
                <a:uFillTx/>
                <a:latin typeface="Segoe UI"/>
                <a:ea typeface="+mn-ea"/>
                <a:cs typeface="+mn-cs"/>
              </a:rPr>
              <a:t>dot.net/get-core3 </a:t>
            </a: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pic>
        <p:nvPicPr>
          <p:cNvPr id="13" name="Picture 12">
            <a:extLst>
              <a:ext uri="{FF2B5EF4-FFF2-40B4-BE49-F238E27FC236}">
                <a16:creationId xmlns:a16="http://schemas.microsoft.com/office/drawing/2014/main" id="{1E608808-79F9-412E-B447-95A8FE645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5559" y="3429000"/>
            <a:ext cx="1104028" cy="2737986"/>
          </a:xfrm>
          <a:prstGeom prst="rect">
            <a:avLst/>
          </a:prstGeom>
        </p:spPr>
      </p:pic>
    </p:spTree>
    <p:extLst>
      <p:ext uri="{BB962C8B-B14F-4D97-AF65-F5344CB8AC3E}">
        <p14:creationId xmlns:p14="http://schemas.microsoft.com/office/powerpoint/2010/main" val="1242830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par>
                                <p:cTn id="20" presetID="2" presetClass="entr" presetSubtype="4"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1500" fill="hold"/>
                                        <p:tgtEl>
                                          <p:spTgt spid="13"/>
                                        </p:tgtEl>
                                        <p:attrNameLst>
                                          <p:attrName>ppt_x</p:attrName>
                                        </p:attrNameLst>
                                      </p:cBhvr>
                                      <p:tavLst>
                                        <p:tav tm="0">
                                          <p:val>
                                            <p:strVal val="#ppt_x"/>
                                          </p:val>
                                        </p:tav>
                                        <p:tav tm="100000">
                                          <p:val>
                                            <p:strVal val="#ppt_x"/>
                                          </p:val>
                                        </p:tav>
                                      </p:tavLst>
                                    </p:anim>
                                    <p:anim calcmode="lin" valueType="num">
                                      <p:cBhvr additive="base">
                                        <p:cTn id="23" dur="1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 presetClass="entr" presetSubtype="0"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8315503" cy="9971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Visual Studio</a:t>
            </a: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 2019 </a:t>
            </a:r>
            <a:r>
              <a:rPr kumimoji="0" lang="en-US" sz="3600" i="0" u="none" strike="noStrike" kern="1200" cap="none" spc="-50" normalizeH="0" noProof="0">
                <a:ln w="3175">
                  <a:noFill/>
                </a:ln>
                <a:gradFill>
                  <a:gsLst>
                    <a:gs pos="1250">
                      <a:srgbClr val="FFFFFF"/>
                    </a:gs>
                    <a:gs pos="100000">
                      <a:srgbClr val="FFFFFF"/>
                    </a:gs>
                  </a:gsLst>
                  <a:lin ang="5400000" scaled="0"/>
                </a:gradFill>
                <a:effectLst/>
                <a:uLnTx/>
                <a:uFillTx/>
                <a:ea typeface="+mn-ea"/>
                <a:cs typeface="Segoe UI" pitchFamily="34" charset="0"/>
              </a:rPr>
              <a:t>version 16.3</a:t>
            </a:r>
            <a:br>
              <a:rPr lang="en-US">
                <a:gradFill>
                  <a:gsLst>
                    <a:gs pos="1250">
                      <a:srgbClr val="FFFFFF"/>
                    </a:gs>
                    <a:gs pos="100000">
                      <a:srgbClr val="FFFFFF"/>
                    </a:gs>
                  </a:gsLst>
                  <a:lin ang="5400000" scaled="0"/>
                </a:gradFill>
                <a:latin typeface="Segoe UI Semibold"/>
              </a:rPr>
            </a:br>
            <a:r>
              <a:rPr lang="en-US">
                <a:gradFill>
                  <a:gsLst>
                    <a:gs pos="1250">
                      <a:srgbClr val="FFFFFF"/>
                    </a:gs>
                    <a:gs pos="100000">
                      <a:srgbClr val="FFFFFF"/>
                    </a:gs>
                  </a:gsLst>
                  <a:lin ang="5400000" scaled="0"/>
                </a:gradFill>
                <a:latin typeface="Segoe UI Semibold"/>
              </a:rPr>
              <a:t>Visual Studio 2019 for Mac </a:t>
            </a:r>
            <a:r>
              <a:rPr lang="en-US">
                <a:gradFill>
                  <a:gsLst>
                    <a:gs pos="1250">
                      <a:srgbClr val="FFFFFF"/>
                    </a:gs>
                    <a:gs pos="100000">
                      <a:srgbClr val="FFFFFF"/>
                    </a:gs>
                  </a:gsLst>
                  <a:lin ang="5400000" scaled="0"/>
                </a:gradFill>
              </a:rPr>
              <a:t>version 8.3</a:t>
            </a:r>
            <a:endPar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endParaRPr>
          </a:p>
        </p:txBody>
      </p:sp>
      <p:sp>
        <p:nvSpPr>
          <p:cNvPr id="3" name="Title 3">
            <a:extLst>
              <a:ext uri="{FF2B5EF4-FFF2-40B4-BE49-F238E27FC236}">
                <a16:creationId xmlns:a16="http://schemas.microsoft.com/office/drawing/2014/main" id="{ED96208D-867A-4A19-8EB0-439ACD68A65C}"/>
              </a:ext>
            </a:extLst>
          </p:cNvPr>
          <p:cNvSpPr txBox="1">
            <a:spLocks/>
          </p:cNvSpPr>
          <p:nvPr/>
        </p:nvSpPr>
        <p:spPr>
          <a:xfrm>
            <a:off x="1843258" y="3341777"/>
            <a:ext cx="7883995" cy="222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2000" b="0" i="0" u="none" strike="noStrike" kern="1200" cap="none" spc="0" normalizeH="0" baseline="0" noProof="0">
                <a:ln w="3175">
                  <a:noFill/>
                </a:ln>
                <a:gradFill>
                  <a:gsLst>
                    <a:gs pos="1250">
                      <a:srgbClr val="FFFFFF"/>
                    </a:gs>
                    <a:gs pos="100000">
                      <a:srgbClr val="FFFFFF"/>
                    </a:gs>
                  </a:gsLst>
                  <a:lin ang="5400000" scaled="0"/>
                </a:gradFill>
                <a:effectLst/>
                <a:uLnTx/>
                <a:uFillTx/>
                <a:latin typeface="Segoe UI"/>
                <a:ea typeface="+mn-ea"/>
                <a:cs typeface="Segoe UI" pitchFamily="34" charset="0"/>
              </a:rPr>
              <a:t>Support for .NET Core 3.0 and C# 8.0</a:t>
            </a:r>
          </a:p>
          <a:p>
            <a:pPr marL="0" marR="0" lvl="0" indent="0" algn="l" defTabSz="932742" rtl="0" eaLnBrk="1" fontAlgn="auto" latinLnBrk="0" hangingPunct="1">
              <a:lnSpc>
                <a:spcPct val="90000"/>
              </a:lnSpc>
              <a:spcBef>
                <a:spcPts val="1200"/>
              </a:spcBef>
              <a:spcAft>
                <a:spcPts val="0"/>
              </a:spcAft>
              <a:buClrTx/>
              <a:buSzTx/>
              <a:buFontTx/>
              <a:buNone/>
              <a:tabLst/>
              <a:defRPr/>
            </a:pPr>
            <a:r>
              <a:rPr lang="en-US" sz="2000" spc="0">
                <a:gradFill>
                  <a:gsLst>
                    <a:gs pos="1250">
                      <a:srgbClr val="FFFFFF"/>
                    </a:gs>
                    <a:gs pos="100000">
                      <a:srgbClr val="FFFFFF"/>
                    </a:gs>
                  </a:gsLst>
                  <a:lin ang="5400000" scaled="0"/>
                </a:gradFill>
                <a:latin typeface="Segoe UI"/>
              </a:rPr>
              <a:t>New .NET productivity improvements</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More performance improvements </a:t>
            </a:r>
          </a:p>
          <a:p>
            <a:pPr>
              <a:lnSpc>
                <a:spcPct val="90000"/>
              </a:lnSpc>
              <a:spcBef>
                <a:spcPts val="1200"/>
              </a:spcBef>
              <a:defRPr/>
            </a:pPr>
            <a:r>
              <a:rPr lang="en-US" sz="2000" spc="0">
                <a:gradFill>
                  <a:gsLst>
                    <a:gs pos="1250">
                      <a:srgbClr val="FFFFFF"/>
                    </a:gs>
                    <a:gs pos="100000">
                      <a:srgbClr val="FFFFFF"/>
                    </a:gs>
                  </a:gsLst>
                  <a:lin ang="5400000" scaled="0"/>
                </a:gradFill>
                <a:latin typeface="Segoe UI"/>
                <a:cs typeface="Segoe UI"/>
              </a:rPr>
              <a:t>iOS 13 &amp; Android 10 support </a:t>
            </a:r>
          </a:p>
          <a:p>
            <a:pPr>
              <a:lnSpc>
                <a:spcPct val="90000"/>
              </a:lnSpc>
              <a:spcBef>
                <a:spcPts val="1200"/>
              </a:spcBef>
              <a:defRPr/>
            </a:pPr>
            <a:endParaRPr lang="en-US">
              <a:ea typeface="+mn-ea"/>
            </a:endParaRPr>
          </a:p>
        </p:txBody>
      </p:sp>
      <p:sp>
        <p:nvSpPr>
          <p:cNvPr id="4" name="TextBox 3">
            <a:extLst>
              <a:ext uri="{FF2B5EF4-FFF2-40B4-BE49-F238E27FC236}">
                <a16:creationId xmlns:a16="http://schemas.microsoft.com/office/drawing/2014/main" id="{340D0C54-3E62-4912-BFA8-2A91DC3F2B54}"/>
              </a:ext>
            </a:extLst>
          </p:cNvPr>
          <p:cNvSpPr txBox="1"/>
          <p:nvPr/>
        </p:nvSpPr>
        <p:spPr>
          <a:xfrm>
            <a:off x="1715858" y="5659855"/>
            <a:ext cx="803171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FFC000"/>
                </a:solidFill>
                <a:latin typeface="Segoe UI"/>
              </a:rPr>
              <a:t>visualstudio.com/downloads</a:t>
            </a:r>
            <a:endParaRPr kumimoji="0" lang="en-US" sz="2400" b="0" i="0" u="none" strike="noStrike" kern="1200" cap="none" spc="0" normalizeH="0" baseline="0" noProof="0">
              <a:ln>
                <a:noFill/>
              </a:ln>
              <a:solidFill>
                <a:srgbClr val="FFC000"/>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RELEASED</a:t>
            </a:r>
          </a:p>
        </p:txBody>
      </p:sp>
    </p:spTree>
    <p:extLst>
      <p:ext uri="{BB962C8B-B14F-4D97-AF65-F5344CB8AC3E}">
        <p14:creationId xmlns:p14="http://schemas.microsoft.com/office/powerpoint/2010/main" val="632066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200"/>
                                  </p:stCondLst>
                                  <p:childTnLst>
                                    <p:animMotion origin="layout" path="M 8.33333E-7 -3.33333E-6 L 8.33333E-7 0.03843 " pathEditMode="relative" rAng="0" ptsTypes="AA">
                                      <p:cBhvr>
                                        <p:cTn id="14" dur="500" spd="-100000" fill="hold"/>
                                        <p:tgtEl>
                                          <p:spTgt spid="3"/>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4" grpId="0"/>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DB42DEF8-773D-4E3F-B482-1107DBEB9AF4}"/>
              </a:ext>
            </a:extLst>
          </p:cNvPr>
          <p:cNvSpPr txBox="1">
            <a:spLocks/>
          </p:cNvSpPr>
          <p:nvPr/>
        </p:nvSpPr>
        <p:spPr>
          <a:xfrm>
            <a:off x="1843258" y="2019844"/>
            <a:ext cx="9011555" cy="4985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1200"/>
              </a:spcAft>
              <a:buClrTx/>
              <a:buSzTx/>
              <a:buFontTx/>
              <a:buNone/>
              <a:tabLst/>
              <a:defRPr/>
            </a:pPr>
            <a:r>
              <a:rPr kumimoji="0" lang="en-US" sz="3600" b="0" i="0" u="none" strike="noStrike" kern="1200" cap="none" spc="-50" normalizeH="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rPr>
              <a:t>Partner Tools and Controls for .NET Core 3.0</a:t>
            </a:r>
            <a:endParaRPr kumimoji="0" lang="en-US" sz="3600" b="0" i="0" u="none" strike="noStrike" kern="1200" cap="none" spc="-50" normalizeH="0" baseline="0" noProof="0">
              <a:ln w="3175">
                <a:noFill/>
              </a:ln>
              <a:gradFill>
                <a:gsLst>
                  <a:gs pos="1250">
                    <a:srgbClr val="FFFFFF"/>
                  </a:gs>
                  <a:gs pos="100000">
                    <a:srgbClr val="FFFFFF"/>
                  </a:gs>
                </a:gsLst>
                <a:lin ang="5400000" scaled="0"/>
              </a:gradFill>
              <a:effectLst/>
              <a:uLnTx/>
              <a:uFillTx/>
              <a:latin typeface="Segoe UI Semibold"/>
              <a:ea typeface="+mn-ea"/>
              <a:cs typeface="Segoe UI" pitchFamily="34" charset="0"/>
            </a:endParaRPr>
          </a:p>
        </p:txBody>
      </p:sp>
      <p:sp>
        <p:nvSpPr>
          <p:cNvPr id="5" name="Rectangle: Rounded Corners 4">
            <a:extLst>
              <a:ext uri="{FF2B5EF4-FFF2-40B4-BE49-F238E27FC236}">
                <a16:creationId xmlns:a16="http://schemas.microsoft.com/office/drawing/2014/main" id="{1CA387C0-F0C9-4675-9CD4-A398BCA3A308}"/>
              </a:ext>
            </a:extLst>
          </p:cNvPr>
          <p:cNvSpPr/>
          <p:nvPr/>
        </p:nvSpPr>
        <p:spPr bwMode="auto">
          <a:xfrm>
            <a:off x="1843258" y="1354197"/>
            <a:ext cx="277446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1" i="0" u="none" strike="noStrike" kern="1200" cap="none" spc="200" normalizeH="0" baseline="0" noProof="0">
                <a:ln>
                  <a:noFill/>
                </a:ln>
                <a:gradFill>
                  <a:gsLst>
                    <a:gs pos="0">
                      <a:srgbClr val="002050"/>
                    </a:gs>
                    <a:gs pos="100000">
                      <a:srgbClr val="002050"/>
                    </a:gs>
                  </a:gsLst>
                  <a:lin ang="5400000" scaled="0"/>
                </a:gradFill>
                <a:effectLst/>
                <a:uLnTx/>
                <a:uFillTx/>
                <a:latin typeface="Segoe UI"/>
                <a:ea typeface="+mn-ea"/>
                <a:cs typeface="Segoe UI" pitchFamily="34" charset="0"/>
              </a:rPr>
              <a:t>SIM-SHIP PARTNERS</a:t>
            </a:r>
          </a:p>
        </p:txBody>
      </p:sp>
      <p:grpSp>
        <p:nvGrpSpPr>
          <p:cNvPr id="8" name="Group 7">
            <a:extLst>
              <a:ext uri="{FF2B5EF4-FFF2-40B4-BE49-F238E27FC236}">
                <a16:creationId xmlns:a16="http://schemas.microsoft.com/office/drawing/2014/main" id="{E6DA6273-4983-4879-BD1F-D48B286EC534}"/>
              </a:ext>
            </a:extLst>
          </p:cNvPr>
          <p:cNvGrpSpPr/>
          <p:nvPr/>
        </p:nvGrpSpPr>
        <p:grpSpPr>
          <a:xfrm>
            <a:off x="1554188" y="3676547"/>
            <a:ext cx="9083624" cy="3276922"/>
            <a:chOff x="1554188" y="3676547"/>
            <a:chExt cx="9083624" cy="3276922"/>
          </a:xfrm>
        </p:grpSpPr>
        <p:pic>
          <p:nvPicPr>
            <p:cNvPr id="7" name="Picture 6">
              <a:extLst>
                <a:ext uri="{FF2B5EF4-FFF2-40B4-BE49-F238E27FC236}">
                  <a16:creationId xmlns:a16="http://schemas.microsoft.com/office/drawing/2014/main" id="{F59EC18D-40B6-4BA1-B3B5-CB4C2B68D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188" y="3694094"/>
              <a:ext cx="1957574" cy="761702"/>
            </a:xfrm>
            <a:prstGeom prst="rect">
              <a:avLst/>
            </a:prstGeom>
          </p:spPr>
        </p:pic>
        <p:pic>
          <p:nvPicPr>
            <p:cNvPr id="9" name="Picture 8" descr="A close up of a logo&#10;&#10;Description automatically generated">
              <a:extLst>
                <a:ext uri="{FF2B5EF4-FFF2-40B4-BE49-F238E27FC236}">
                  <a16:creationId xmlns:a16="http://schemas.microsoft.com/office/drawing/2014/main" id="{FD3DA751-564F-4846-9EDB-8C006833B1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232" y="3854751"/>
              <a:ext cx="2650794" cy="440388"/>
            </a:xfrm>
            <a:prstGeom prst="rect">
              <a:avLst/>
            </a:prstGeom>
          </p:spPr>
        </p:pic>
        <p:pic>
          <p:nvPicPr>
            <p:cNvPr id="11" name="Picture 10">
              <a:extLst>
                <a:ext uri="{FF2B5EF4-FFF2-40B4-BE49-F238E27FC236}">
                  <a16:creationId xmlns:a16="http://schemas.microsoft.com/office/drawing/2014/main" id="{A5D97AAD-C534-43D7-87F0-4C4A07956D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3458" y="3676547"/>
              <a:ext cx="1067686" cy="573296"/>
            </a:xfrm>
            <a:prstGeom prst="rect">
              <a:avLst/>
            </a:prstGeom>
          </p:spPr>
        </p:pic>
        <p:pic>
          <p:nvPicPr>
            <p:cNvPr id="13" name="Picture 12">
              <a:extLst>
                <a:ext uri="{FF2B5EF4-FFF2-40B4-BE49-F238E27FC236}">
                  <a16:creationId xmlns:a16="http://schemas.microsoft.com/office/drawing/2014/main" id="{8ABD9FEA-C225-4ACD-B1CD-89CBA24A7A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607" y="4637736"/>
              <a:ext cx="2057894" cy="497576"/>
            </a:xfrm>
            <a:prstGeom prst="rect">
              <a:avLst/>
            </a:prstGeom>
          </p:spPr>
        </p:pic>
        <p:pic>
          <p:nvPicPr>
            <p:cNvPr id="15" name="Picture 14">
              <a:extLst>
                <a:ext uri="{FF2B5EF4-FFF2-40B4-BE49-F238E27FC236}">
                  <a16:creationId xmlns:a16="http://schemas.microsoft.com/office/drawing/2014/main" id="{2301D41A-F260-497E-A13F-4BCB2E161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64651" y="3744334"/>
              <a:ext cx="2673161" cy="670439"/>
            </a:xfrm>
            <a:prstGeom prst="rect">
              <a:avLst/>
            </a:prstGeom>
          </p:spPr>
        </p:pic>
        <p:pic>
          <p:nvPicPr>
            <p:cNvPr id="17" name="Picture 16">
              <a:extLst>
                <a:ext uri="{FF2B5EF4-FFF2-40B4-BE49-F238E27FC236}">
                  <a16:creationId xmlns:a16="http://schemas.microsoft.com/office/drawing/2014/main" id="{7E07EFE3-7DFF-4E01-9DD3-19A9148C50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18325" y="4451935"/>
              <a:ext cx="930051" cy="1008147"/>
            </a:xfrm>
            <a:prstGeom prst="rect">
              <a:avLst/>
            </a:prstGeom>
          </p:spPr>
        </p:pic>
        <p:pic>
          <p:nvPicPr>
            <p:cNvPr id="19" name="Picture 18" descr="A close up of a logo&#10;&#10;Description automatically generated">
              <a:extLst>
                <a:ext uri="{FF2B5EF4-FFF2-40B4-BE49-F238E27FC236}">
                  <a16:creationId xmlns:a16="http://schemas.microsoft.com/office/drawing/2014/main" id="{D42829C4-F560-414D-BF94-568365487F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9200" y="4746308"/>
              <a:ext cx="2368515" cy="280431"/>
            </a:xfrm>
            <a:prstGeom prst="rect">
              <a:avLst/>
            </a:prstGeom>
          </p:spPr>
        </p:pic>
        <p:pic>
          <p:nvPicPr>
            <p:cNvPr id="21" name="Picture 20" descr="A close up of a sign&#10;&#10;Description automatically generated">
              <a:extLst>
                <a:ext uri="{FF2B5EF4-FFF2-40B4-BE49-F238E27FC236}">
                  <a16:creationId xmlns:a16="http://schemas.microsoft.com/office/drawing/2014/main" id="{B463A82B-5109-460C-9BD5-FB473AF001B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94466" y="5519075"/>
              <a:ext cx="2240437" cy="497576"/>
            </a:xfrm>
            <a:prstGeom prst="rect">
              <a:avLst/>
            </a:prstGeom>
          </p:spPr>
        </p:pic>
        <p:pic>
          <p:nvPicPr>
            <p:cNvPr id="23" name="Picture 22">
              <a:extLst>
                <a:ext uri="{FF2B5EF4-FFF2-40B4-BE49-F238E27FC236}">
                  <a16:creationId xmlns:a16="http://schemas.microsoft.com/office/drawing/2014/main" id="{035E77C0-7D8E-42FD-AB54-89AE4D0EAE9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9836" y="5531567"/>
              <a:ext cx="3090301" cy="472591"/>
            </a:xfrm>
            <a:prstGeom prst="rect">
              <a:avLst/>
            </a:prstGeom>
          </p:spPr>
        </p:pic>
        <p:pic>
          <p:nvPicPr>
            <p:cNvPr id="25" name="Picture 24" descr="A close up of a sign&#10;&#10;Description automatically generated">
              <a:extLst>
                <a:ext uri="{FF2B5EF4-FFF2-40B4-BE49-F238E27FC236}">
                  <a16:creationId xmlns:a16="http://schemas.microsoft.com/office/drawing/2014/main" id="{DCE67F6C-4871-4B73-BB35-91535084B2C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15070" y="5479525"/>
              <a:ext cx="1993569" cy="511718"/>
            </a:xfrm>
            <a:prstGeom prst="rect">
              <a:avLst/>
            </a:prstGeom>
          </p:spPr>
        </p:pic>
        <p:pic>
          <p:nvPicPr>
            <p:cNvPr id="27" name="Picture 26">
              <a:extLst>
                <a:ext uri="{FF2B5EF4-FFF2-40B4-BE49-F238E27FC236}">
                  <a16:creationId xmlns:a16="http://schemas.microsoft.com/office/drawing/2014/main" id="{CF941780-53DC-4EE4-8BB9-EACEA3F1E5F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36214" y="6335419"/>
              <a:ext cx="591808" cy="352462"/>
            </a:xfrm>
            <a:prstGeom prst="rect">
              <a:avLst/>
            </a:prstGeom>
          </p:spPr>
        </p:pic>
        <p:pic>
          <p:nvPicPr>
            <p:cNvPr id="29" name="Picture 28">
              <a:extLst>
                <a:ext uri="{FF2B5EF4-FFF2-40B4-BE49-F238E27FC236}">
                  <a16:creationId xmlns:a16="http://schemas.microsoft.com/office/drawing/2014/main" id="{3239CD83-09DE-432F-86D8-9B86420F15C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22672" y="6075643"/>
              <a:ext cx="1901957" cy="877826"/>
            </a:xfrm>
            <a:prstGeom prst="rect">
              <a:avLst/>
            </a:prstGeom>
          </p:spPr>
        </p:pic>
        <p:pic>
          <p:nvPicPr>
            <p:cNvPr id="32" name="Picture 31">
              <a:extLst>
                <a:ext uri="{FF2B5EF4-FFF2-40B4-BE49-F238E27FC236}">
                  <a16:creationId xmlns:a16="http://schemas.microsoft.com/office/drawing/2014/main" id="{76C9C57D-D2AD-411A-89CE-0A30EBC990E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25495" y="6246614"/>
              <a:ext cx="2250321" cy="500320"/>
            </a:xfrm>
            <a:prstGeom prst="rect">
              <a:avLst/>
            </a:prstGeom>
          </p:spPr>
        </p:pic>
        <p:pic>
          <p:nvPicPr>
            <p:cNvPr id="6" name="Picture 5">
              <a:extLst>
                <a:ext uri="{FF2B5EF4-FFF2-40B4-BE49-F238E27FC236}">
                  <a16:creationId xmlns:a16="http://schemas.microsoft.com/office/drawing/2014/main" id="{46CDFB16-7BD1-4922-A041-92F8508749D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20621" y="4668655"/>
              <a:ext cx="2361219" cy="365989"/>
            </a:xfrm>
            <a:prstGeom prst="rect">
              <a:avLst/>
            </a:prstGeom>
          </p:spPr>
        </p:pic>
      </p:grpSp>
    </p:spTree>
    <p:extLst>
      <p:ext uri="{BB962C8B-B14F-4D97-AF65-F5344CB8AC3E}">
        <p14:creationId xmlns:p14="http://schemas.microsoft.com/office/powerpoint/2010/main" val="2280736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3.125E-6 2.96296E-6 L -3.125E-6 0.03842 " pathEditMode="relative" rAng="0" ptsTypes="AA">
                                      <p:cBhvr>
                                        <p:cTn id="9" dur="500" spd="-100000" fill="hold"/>
                                        <p:tgtEl>
                                          <p:spTgt spid="2"/>
                                        </p:tgtEl>
                                        <p:attrNameLst>
                                          <p:attrName>ppt_x</p:attrName>
                                          <p:attrName>ppt_y</p:attrName>
                                        </p:attrNameLst>
                                      </p:cBhvr>
                                      <p:rCtr x="0" y="1921"/>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3.95833E-6 -2.96296E-6 L -3.95833E-6 0.03843 " pathEditMode="relative" rAng="0" ptsTypes="AA">
                                      <p:cBhvr>
                                        <p:cTn id="14" dur="500" spd="-100000" fill="hold"/>
                                        <p:tgtEl>
                                          <p:spTgt spid="5"/>
                                        </p:tgtEl>
                                        <p:attrNameLst>
                                          <p:attrName>ppt_x</p:attrName>
                                          <p:attrName>ppt_y</p:attrName>
                                        </p:attrNameLst>
                                      </p:cBhvr>
                                      <p:rCtr x="0" y="1921"/>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64" presetClass="path" presetSubtype="0" accel="50000" decel="50000" fill="hold" nodeType="withEffect">
                                  <p:stCondLst>
                                    <p:cond delay="0"/>
                                  </p:stCondLst>
                                  <p:childTnLst>
                                    <p:animMotion origin="layout" path="M 0 0 L 0 -0.09884 " pathEditMode="relative" rAng="0" ptsTypes="AA">
                                      <p:cBhvr>
                                        <p:cTn id="19" dur="500" fill="hold"/>
                                        <p:tgtEl>
                                          <p:spTgt spid="8"/>
                                        </p:tgtEl>
                                        <p:attrNameLst>
                                          <p:attrName>ppt_x</p:attrName>
                                          <p:attrName>ppt_y</p:attrName>
                                        </p:attrNameLst>
                                      </p:cBhvr>
                                      <p:rCtr x="0" y="-495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04C-C15B-4B85-88CA-781AD4B14DC8}"/>
              </a:ext>
            </a:extLst>
          </p:cNvPr>
          <p:cNvSpPr>
            <a:spLocks noGrp="1"/>
          </p:cNvSpPr>
          <p:nvPr>
            <p:ph type="title"/>
          </p:nvPr>
        </p:nvSpPr>
        <p:spPr>
          <a:xfrm>
            <a:off x="0" y="2084172"/>
            <a:ext cx="12192000" cy="1162178"/>
          </a:xfrm>
        </p:spPr>
        <p:txBody>
          <a:bodyPr/>
          <a:lstStyle/>
          <a:p>
            <a:pPr algn="ctr"/>
            <a:r>
              <a:rPr lang="en-US" dirty="0"/>
              <a:t>ASP.NET Core 3</a:t>
            </a:r>
          </a:p>
        </p:txBody>
      </p:sp>
    </p:spTree>
    <p:extLst>
      <p:ext uri="{BB962C8B-B14F-4D97-AF65-F5344CB8AC3E}">
        <p14:creationId xmlns:p14="http://schemas.microsoft.com/office/powerpoint/2010/main" val="1106002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F46E80-8A3A-4BEC-9584-11F945CD729E}"/>
              </a:ext>
            </a:extLst>
          </p:cNvPr>
          <p:cNvSpPr>
            <a:spLocks noGrp="1"/>
          </p:cNvSpPr>
          <p:nvPr>
            <p:ph type="title"/>
          </p:nvPr>
        </p:nvSpPr>
        <p:spPr>
          <a:xfrm>
            <a:off x="588263" y="457200"/>
            <a:ext cx="11018520" cy="553998"/>
          </a:xfrm>
          <a:prstGeom prst="rect">
            <a:avLst/>
          </a:prstGeom>
        </p:spPr>
        <p:txBody>
          <a:bodyPr wrap="square" anchor="t">
            <a:normAutofit fontScale="90000"/>
          </a:bodyPr>
          <a:lstStyle/>
          <a:p>
            <a:r>
              <a:rPr lang="en-US"/>
              <a:t>ASP.NET Core 3.0</a:t>
            </a:r>
          </a:p>
        </p:txBody>
      </p:sp>
      <p:graphicFrame>
        <p:nvGraphicFramePr>
          <p:cNvPr id="7" name="Text Placeholder 1">
            <a:extLst>
              <a:ext uri="{FF2B5EF4-FFF2-40B4-BE49-F238E27FC236}">
                <a16:creationId xmlns:a16="http://schemas.microsoft.com/office/drawing/2014/main" id="{55AAD774-F3AB-4C06-BAD7-A436CF8EE7CD}"/>
              </a:ext>
            </a:extLst>
          </p:cNvPr>
          <p:cNvGraphicFramePr>
            <a:graphicFrameLocks noGrp="1"/>
          </p:cNvGraphicFramePr>
          <p:nvPr>
            <p:ph sz="quarter" idx="10"/>
            <p:extLst>
              <p:ext uri="{D42A27DB-BD31-4B8C-83A1-F6EECF244321}">
                <p14:modId xmlns:p14="http://schemas.microsoft.com/office/powerpoint/2010/main" val="3842923237"/>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86680636"/>
      </p:ext>
    </p:extLst>
  </p:cSld>
  <p:clrMapOvr>
    <a:masterClrMapping/>
  </p:clrMapOvr>
  <p:transition>
    <p:fade/>
  </p:transition>
</p:sld>
</file>

<file path=ppt/theme/theme1.xml><?xml version="1.0" encoding="utf-8"?>
<a:theme xmlns:a="http://schemas.openxmlformats.org/drawingml/2006/main" name="Dotnet_Template">
  <a:themeElements>
    <a:clrScheme name="Dotnet">
      <a:dk1>
        <a:srgbClr val="505050"/>
      </a:dk1>
      <a:lt1>
        <a:srgbClr val="FFFFFF"/>
      </a:lt1>
      <a:dk2>
        <a:srgbClr val="32145A"/>
      </a:dk2>
      <a:lt2>
        <a:srgbClr val="F2F2F2"/>
      </a:lt2>
      <a:accent1>
        <a:srgbClr val="511C7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Properties xmlns="http://schemas.microsoft.com/sharepoint/v3" xsi:nil="true"/>
    <_ip_UnifiedCompliancePolicyUIAction xmlns="http://schemas.microsoft.com/sharepoint/v3" xsi:nil="true"/>
    <LastSharedByUser xmlns="11245976-3b4d-4794-a754-317688483df2">jogallow@microsoft.com</LastSharedByUser>
    <SharedWithUsers xmlns="11245976-3b4d-4794-a754-317688483df2">
      <UserInfo>
        <DisplayName>Martin Woodward</DisplayName>
        <AccountId>67</AccountId>
        <AccountType/>
      </UserInfo>
    </SharedWithUsers>
    <LastSharedByTime xmlns="11245976-3b4d-4794-a754-317688483df2">2018-03-16T04:12:59+00:00</LastSharedByTim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F88B0CCF1BBA489747F146E6B5E06D" ma:contentTypeVersion="15" ma:contentTypeDescription="Create a new document." ma:contentTypeScope="" ma:versionID="3a81cc4177a2cfbc51d69d3922f78c36">
  <xsd:schema xmlns:xsd="http://www.w3.org/2001/XMLSchema" xmlns:xs="http://www.w3.org/2001/XMLSchema" xmlns:p="http://schemas.microsoft.com/office/2006/metadata/properties" xmlns:ns1="http://schemas.microsoft.com/sharepoint/v3" xmlns:ns2="569b343d-e775-480b-9b2b-6a6986deb9b0" xmlns:ns3="11245976-3b4d-4794-a754-317688483df2" targetNamespace="http://schemas.microsoft.com/office/2006/metadata/properties" ma:root="true" ma:fieldsID="b609d5801db63fe484c47c44deb589b2" ns1:_="" ns2:_="" ns3:_="">
    <xsd:import namespace="http://schemas.microsoft.com/sharepoint/v3"/>
    <xsd:import namespace="569b343d-e775-480b-9b2b-6a6986deb9b0"/>
    <xsd:import namespace="11245976-3b4d-4794-a754-317688483df2"/>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AutoTags" minOccurs="0"/>
                <xsd:element ref="ns3:SharedWithUsers" minOccurs="0"/>
                <xsd:element ref="ns3:SharedWithDetails" minOccurs="0"/>
                <xsd:element ref="ns3:LastSharedByUser" minOccurs="0"/>
                <xsd:element ref="ns3:LastSharedByTime" minOccurs="0"/>
                <xsd:element ref="ns2:MediaServiceOCR" minOccurs="0"/>
                <xsd:element ref="ns2:MediaServiceDateTaken" minOccurs="0"/>
                <xsd:element ref="ns2:MediaServiceAutoKeyPoints" minOccurs="0"/>
                <xsd:element ref="ns2:MediaServiceKeyPoint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description="" ma:hidden="true" ma:internalName="_ip_UnifiedCompliancePolicyProperties">
      <xsd:simpleType>
        <xsd:restriction base="dms:Note"/>
      </xsd:simpleType>
    </xsd:element>
    <xsd:element name="_ip_UnifiedCompliancePolicyUIAction" ma:index="9"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69b343d-e775-480b-9b2b-6a6986deb9b0"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7" nillable="true" ma:displayName="MediaServiceOCR" ma:description="" ma:internalName="MediaServiceOCR"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245976-3b4d-4794-a754-317688483df2"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description="" ma:internalName="SharedWithDetails" ma:readOnly="true">
      <xsd:simpleType>
        <xsd:restriction base="dms:Note">
          <xsd:maxLength value="255"/>
        </xsd:restriction>
      </xsd:simpleType>
    </xsd:element>
    <xsd:element name="LastSharedByUser" ma:index="15" nillable="true" ma:displayName="Last Shared By User" ma:description="" ma:hidden="true" ma:internalName="LastSharedByUser" ma:readOnly="true">
      <xsd:simpleType>
        <xsd:restriction base="dms:Note"/>
      </xsd:simpleType>
    </xsd:element>
    <xsd:element name="LastSharedByTime" ma:index="16"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23E43D6-DB2F-4C33-A8C8-D28F777A5DE7}">
  <ds:schemaRefs>
    <ds:schemaRef ds:uri="http://schemas.microsoft.com/office/2006/metadata/properties"/>
    <ds:schemaRef ds:uri="http://schemas.microsoft.com/office/infopath/2007/PartnerControls"/>
    <ds:schemaRef ds:uri="http://schemas.microsoft.com/sharepoint/v3"/>
    <ds:schemaRef ds:uri="11245976-3b4d-4794-a754-317688483df2"/>
  </ds:schemaRefs>
</ds:datastoreItem>
</file>

<file path=customXml/itemProps2.xml><?xml version="1.0" encoding="utf-8"?>
<ds:datastoreItem xmlns:ds="http://schemas.openxmlformats.org/officeDocument/2006/customXml" ds:itemID="{093821A7-5528-48BE-BD00-067FBFDD28D5}">
  <ds:schemaRefs>
    <ds:schemaRef ds:uri="http://schemas.microsoft.com/sharepoint/v3/contenttype/forms"/>
  </ds:schemaRefs>
</ds:datastoreItem>
</file>

<file path=customXml/itemProps3.xml><?xml version="1.0" encoding="utf-8"?>
<ds:datastoreItem xmlns:ds="http://schemas.openxmlformats.org/officeDocument/2006/customXml" ds:itemID="{7A70A875-E90F-409F-BA88-9969B62F29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69b343d-e775-480b-9b2b-6a6986deb9b0"/>
    <ds:schemaRef ds:uri="11245976-3b4d-4794-a754-317688483d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244</TotalTime>
  <Words>2684</Words>
  <Application>Microsoft Office PowerPoint</Application>
  <PresentationFormat>Widescreen</PresentationFormat>
  <Paragraphs>338</Paragraphs>
  <Slides>28</Slides>
  <Notes>28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Consolas</vt:lpstr>
      <vt:lpstr>Segoe UI</vt:lpstr>
      <vt:lpstr>Segoe UI Light</vt:lpstr>
      <vt:lpstr>Segoe UI Semibold</vt:lpstr>
      <vt:lpstr>Wingdings</vt:lpstr>
      <vt:lpstr>Dotnet_Template</vt:lpstr>
      <vt:lpstr>.NET Core 3</vt:lpstr>
      <vt:lpstr>PowerPoint Presentation</vt:lpstr>
      <vt:lpstr>.NET Growth Continues</vt:lpstr>
      <vt:lpstr>Just a few of our millions of .NET customers… dot.net/customers  </vt:lpstr>
      <vt:lpstr>PowerPoint Presentation</vt:lpstr>
      <vt:lpstr>PowerPoint Presentation</vt:lpstr>
      <vt:lpstr>PowerPoint Presentation</vt:lpstr>
      <vt:lpstr>ASP.NET Core 3</vt:lpstr>
      <vt:lpstr>ASP.NET Core 3.0</vt:lpstr>
      <vt:lpstr>ASP.NET Core 3.0</vt:lpstr>
      <vt:lpstr>C#</vt:lpstr>
      <vt:lpstr>C# 8.0</vt:lpstr>
      <vt:lpstr>C# 8.0</vt:lpstr>
      <vt:lpstr>Windows desktop apps</vt:lpstr>
      <vt:lpstr>.NET Core 3.0 for Windows Desktop</vt:lpstr>
      <vt:lpstr>.NET Core 3.0 Windows Forms</vt:lpstr>
      <vt:lpstr>Web apps with Blazor</vt:lpstr>
      <vt:lpstr>ASP.NET Core 3.0 Blazor</vt:lpstr>
      <vt:lpstr>Blazor</vt:lpstr>
      <vt:lpstr>IoT</vt:lpstr>
      <vt:lpstr>.NET Core 3.0 IoT Support</vt:lpstr>
      <vt:lpstr>PowerPoint Presentation</vt:lpstr>
      <vt:lpstr>.NET 5</vt:lpstr>
      <vt:lpstr>.NET 5</vt:lpstr>
      <vt:lpstr>.NET Schedule</vt:lpstr>
      <vt:lpstr>PowerPoint Presentation</vt:lpstr>
      <vt:lpstr>PowerPoint Presentation</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Massi</dc:creator>
  <cp:lastModifiedBy>Mariano Sánchez</cp:lastModifiedBy>
  <cp:revision>2</cp:revision>
  <dcterms:created xsi:type="dcterms:W3CDTF">2018-01-09T22:22:16Z</dcterms:created>
  <dcterms:modified xsi:type="dcterms:W3CDTF">2020-01-21T16:47:16Z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bethma@microsoft.com</vt:lpwstr>
  </property>
  <property fmtid="{D5CDD505-2E9C-101B-9397-08002B2CF9AE}" pid="5" name="MSIP_Label_f42aa342-8706-4288-bd11-ebb85995028c_SetDate">
    <vt:lpwstr>2018-01-09T22:28:27.0429869Z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0x01010022F88B0CCF1BBA489747F146E6B5E06D</vt:lpwstr>
  </property>
</Properties>
</file>